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55" r:id="rId2"/>
  </p:sldMasterIdLst>
  <p:notesMasterIdLst>
    <p:notesMasterId r:id="rId59"/>
  </p:notesMasterIdLst>
  <p:handoutMasterIdLst>
    <p:handoutMasterId r:id="rId60"/>
  </p:handoutMasterIdLst>
  <p:sldIdLst>
    <p:sldId id="614" r:id="rId3"/>
    <p:sldId id="615" r:id="rId4"/>
    <p:sldId id="616" r:id="rId5"/>
    <p:sldId id="617" r:id="rId6"/>
    <p:sldId id="618" r:id="rId7"/>
    <p:sldId id="619" r:id="rId8"/>
    <p:sldId id="620" r:id="rId9"/>
    <p:sldId id="621" r:id="rId10"/>
    <p:sldId id="623" r:id="rId11"/>
    <p:sldId id="624" r:id="rId12"/>
    <p:sldId id="640" r:id="rId13"/>
    <p:sldId id="628" r:id="rId14"/>
    <p:sldId id="625" r:id="rId15"/>
    <p:sldId id="632" r:id="rId16"/>
    <p:sldId id="635" r:id="rId17"/>
    <p:sldId id="631" r:id="rId18"/>
    <p:sldId id="634" r:id="rId19"/>
    <p:sldId id="633" r:id="rId20"/>
    <p:sldId id="636" r:id="rId21"/>
    <p:sldId id="637" r:id="rId22"/>
    <p:sldId id="630" r:id="rId23"/>
    <p:sldId id="639" r:id="rId24"/>
    <p:sldId id="642" r:id="rId25"/>
    <p:sldId id="643" r:id="rId26"/>
    <p:sldId id="676" r:id="rId27"/>
    <p:sldId id="641" r:id="rId28"/>
    <p:sldId id="644" r:id="rId29"/>
    <p:sldId id="645" r:id="rId30"/>
    <p:sldId id="646" r:id="rId31"/>
    <p:sldId id="649" r:id="rId32"/>
    <p:sldId id="647" r:id="rId33"/>
    <p:sldId id="648" r:id="rId34"/>
    <p:sldId id="650" r:id="rId35"/>
    <p:sldId id="651" r:id="rId36"/>
    <p:sldId id="652" r:id="rId37"/>
    <p:sldId id="665" r:id="rId38"/>
    <p:sldId id="653" r:id="rId39"/>
    <p:sldId id="654" r:id="rId40"/>
    <p:sldId id="655" r:id="rId41"/>
    <p:sldId id="656" r:id="rId42"/>
    <p:sldId id="657" r:id="rId43"/>
    <p:sldId id="659" r:id="rId44"/>
    <p:sldId id="662" r:id="rId45"/>
    <p:sldId id="660" r:id="rId46"/>
    <p:sldId id="663" r:id="rId47"/>
    <p:sldId id="658" r:id="rId48"/>
    <p:sldId id="669" r:id="rId49"/>
    <p:sldId id="661" r:id="rId50"/>
    <p:sldId id="666" r:id="rId51"/>
    <p:sldId id="664" r:id="rId52"/>
    <p:sldId id="671" r:id="rId53"/>
    <p:sldId id="672" r:id="rId54"/>
    <p:sldId id="673" r:id="rId55"/>
    <p:sldId id="670" r:id="rId56"/>
    <p:sldId id="674" r:id="rId57"/>
    <p:sldId id="675" r:id="rId58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F064F3"/>
    <a:srgbClr val="0000FF"/>
    <a:srgbClr val="D4E8FC"/>
    <a:srgbClr val="BDDCFB"/>
    <a:srgbClr val="808080"/>
    <a:srgbClr val="CC0000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1522" y="-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944" y="-102"/>
      </p:cViewPr>
      <p:guideLst>
        <p:guide orient="horz" pos="2208"/>
        <p:guide pos="29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3776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3776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fld id="{FE6267A3-3438-A049-A68B-BE74F4DEF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09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33776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5438" y="525463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1477" y="3329940"/>
            <a:ext cx="6773122" cy="315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3776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fld id="{FE710ED7-9A39-234E-955B-0AD28DBAB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476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10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11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13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14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15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16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17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18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19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20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21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3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4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5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6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7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8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9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  <a:prstGeom prst="rect">
            <a:avLst/>
          </a:prstGeo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1981200"/>
            <a:ext cx="6096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L2-Jan 5/12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Early Astronomy</a:t>
            </a:r>
          </a:p>
        </p:txBody>
      </p:sp>
    </p:spTree>
    <p:extLst>
      <p:ext uri="{BB962C8B-B14F-4D97-AF65-F5344CB8AC3E}">
        <p14:creationId xmlns:p14="http://schemas.microsoft.com/office/powerpoint/2010/main" val="1278581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705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26/05/2014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970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26/05/2014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4838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26/05/2014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376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26/05/2014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469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26/05/2014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981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26/05/2014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817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26/05/2014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570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26/05/2014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7797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26/05/2014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3711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26/05/2014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177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26/05/2014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09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7092280" y="6569968"/>
            <a:ext cx="2029966" cy="288032"/>
          </a:xfrm>
          <a:prstGeom prst="rect">
            <a:avLst/>
          </a:prstGeom>
          <a:ln/>
        </p:spPr>
        <p:txBody>
          <a:bodyPr/>
          <a:lstStyle>
            <a:lvl1pPr>
              <a:defRPr sz="16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68" r:id="rId11"/>
    <p:sldLayoutId id="2147483869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charset="0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charset="0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3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 sz="16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7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1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2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1.png"/><Relationship Id="rId9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21.png"/><Relationship Id="rId9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5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2.png"/><Relationship Id="rId7" Type="http://schemas.openxmlformats.org/officeDocument/2006/relationships/image" Target="../media/image8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2.png"/><Relationship Id="rId7" Type="http://schemas.openxmlformats.org/officeDocument/2006/relationships/image" Target="../media/image8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2.png"/><Relationship Id="rId7" Type="http://schemas.openxmlformats.org/officeDocument/2006/relationships/image" Target="../media/image8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9.png"/><Relationship Id="rId4" Type="http://schemas.openxmlformats.org/officeDocument/2006/relationships/image" Target="../media/image81.png"/><Relationship Id="rId9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61.jpe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gif"/><Relationship Id="rId5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96.jpe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7" Type="http://schemas.openxmlformats.org/officeDocument/2006/relationships/image" Target="../media/image149.gi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1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en-US" sz="4000" dirty="0"/>
              <a:t>Motion, </a:t>
            </a:r>
            <a:r>
              <a:rPr lang="en-US" sz="4000" dirty="0" smtClean="0"/>
              <a:t>Gravity, and Conservation Laws</a:t>
            </a:r>
            <a:endParaRPr 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1445" r="1779" b="1815"/>
          <a:stretch/>
        </p:blipFill>
        <p:spPr bwMode="auto">
          <a:xfrm>
            <a:off x="683568" y="692696"/>
            <a:ext cx="7704856" cy="591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116632"/>
            <a:ext cx="9433048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/>
              <a:t>Newton’s </a:t>
            </a:r>
            <a:r>
              <a:rPr lang="en-US" sz="4000" dirty="0" smtClean="0"/>
              <a:t>2</a:t>
            </a:r>
            <a:r>
              <a:rPr lang="en-US" sz="4000" baseline="30000" dirty="0" smtClean="0"/>
              <a:t>nd</a:t>
            </a:r>
            <a:r>
              <a:rPr lang="en-US" sz="4000" dirty="0" smtClean="0"/>
              <a:t> Law of Motion (Dynamics)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8359" y="764705"/>
            <a:ext cx="8950145" cy="165618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The </a:t>
            </a:r>
            <a:r>
              <a:rPr lang="en-CA" b="1" dirty="0" smtClean="0">
                <a:latin typeface="Calibri"/>
              </a:rPr>
              <a:t>change</a:t>
            </a:r>
            <a:r>
              <a:rPr lang="en-CA" dirty="0" smtClean="0">
                <a:latin typeface="Calibri"/>
              </a:rPr>
              <a:t> in motion of an object is: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in the direction of the net force; 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proportional to the magnitude of the net force;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inversely proportional to the mass of the object.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163" y="3279502"/>
            <a:ext cx="698018" cy="5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eft Arrow 20"/>
          <p:cNvSpPr/>
          <p:nvPr/>
        </p:nvSpPr>
        <p:spPr>
          <a:xfrm rot="10800000">
            <a:off x="4037567" y="3279502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658181" y="3529625"/>
            <a:ext cx="2160240" cy="0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23528" y="3964414"/>
                <a:ext cx="1498744" cy="1007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28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en-CA" sz="2800" b="0" i="1" smtClean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CA" sz="2800" b="0" i="1" smtClean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964414"/>
                <a:ext cx="1498744" cy="100764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57447" y="2953970"/>
                <a:ext cx="1043940" cy="1135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CA" sz="2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CA" sz="2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447" y="2953970"/>
                <a:ext cx="1043940" cy="113569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79326" y="3707740"/>
                <a:ext cx="440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CA" sz="1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326" y="3707740"/>
                <a:ext cx="44031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709975" y="2784498"/>
                <a:ext cx="103848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A" sz="8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975" y="2784498"/>
                <a:ext cx="1038489" cy="132343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592" y="4731708"/>
            <a:ext cx="1895773" cy="135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eft Arrow 12"/>
          <p:cNvSpPr/>
          <p:nvPr/>
        </p:nvSpPr>
        <p:spPr>
          <a:xfrm rot="10800000">
            <a:off x="4057887" y="5295726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660232" y="5567011"/>
            <a:ext cx="549683" cy="0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77767" y="4970194"/>
                <a:ext cx="1043940" cy="1135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CA" sz="28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CA" sz="2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CA" sz="2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67" y="4970194"/>
                <a:ext cx="1043940" cy="113569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96752" y="5589240"/>
                <a:ext cx="131946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CA" sz="8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752" y="5589240"/>
                <a:ext cx="1319464" cy="132343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236296" y="5382345"/>
                <a:ext cx="376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18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CA" sz="1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A" sz="1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5382345"/>
                <a:ext cx="376257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21311" r="-274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36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116632"/>
            <a:ext cx="9433048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Mass vs. Weight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8359" y="764705"/>
            <a:ext cx="8950145" cy="187220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“Mass” and “weight” are </a:t>
            </a:r>
            <a:r>
              <a:rPr lang="en-CA" b="1" dirty="0" smtClean="0">
                <a:latin typeface="Calibri"/>
              </a:rPr>
              <a:t>completely unrelated </a:t>
            </a:r>
            <a:r>
              <a:rPr lang="en-CA" dirty="0" smtClean="0">
                <a:latin typeface="Calibri"/>
              </a:rPr>
              <a:t>concepts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“Mass” is the </a:t>
            </a:r>
            <a:r>
              <a:rPr lang="en-CA" b="1" dirty="0" smtClean="0">
                <a:latin typeface="Calibri"/>
              </a:rPr>
              <a:t>resistance</a:t>
            </a:r>
            <a:r>
              <a:rPr lang="en-CA" dirty="0" smtClean="0">
                <a:latin typeface="Calibri"/>
              </a:rPr>
              <a:t> of an object to </a:t>
            </a:r>
            <a:r>
              <a:rPr lang="en-CA" b="1" dirty="0" smtClean="0">
                <a:latin typeface="Calibri"/>
              </a:rPr>
              <a:t>changes</a:t>
            </a:r>
            <a:r>
              <a:rPr lang="en-CA" dirty="0" smtClean="0">
                <a:latin typeface="Calibri"/>
              </a:rPr>
              <a:t> in motion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“Weight” is the </a:t>
            </a:r>
            <a:r>
              <a:rPr lang="en-CA" b="1" dirty="0" smtClean="0">
                <a:latin typeface="Calibri"/>
              </a:rPr>
              <a:t>force of gravity</a:t>
            </a:r>
            <a:r>
              <a:rPr lang="en-CA" dirty="0" smtClean="0">
                <a:latin typeface="Calibri"/>
              </a:rPr>
              <a:t> on an object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17" y="2474893"/>
            <a:ext cx="698018" cy="5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91" y="3938257"/>
            <a:ext cx="1895773" cy="135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9530" y="2834933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 smtClean="0">
                <a:solidFill>
                  <a:srgbClr val="7030A0"/>
                </a:solidFill>
                <a:latin typeface="Calibri"/>
              </a:rPr>
              <a:t>less</a:t>
            </a:r>
            <a:r>
              <a:rPr lang="en-CA" sz="2800" dirty="0" smtClean="0">
                <a:solidFill>
                  <a:srgbClr val="7030A0"/>
                </a:solidFill>
                <a:latin typeface="Calibri"/>
              </a:rPr>
              <a:t> resistance</a:t>
            </a:r>
            <a:endParaRPr lang="en-CA" sz="2800" dirty="0">
              <a:solidFill>
                <a:srgbClr val="7030A0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5616" y="5090385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 smtClean="0">
                <a:solidFill>
                  <a:srgbClr val="7030A0"/>
                </a:solidFill>
                <a:latin typeface="Calibri"/>
              </a:rPr>
              <a:t>more</a:t>
            </a:r>
            <a:r>
              <a:rPr lang="en-CA" sz="2800" dirty="0" smtClean="0">
                <a:solidFill>
                  <a:srgbClr val="7030A0"/>
                </a:solidFill>
                <a:latin typeface="Calibri"/>
              </a:rPr>
              <a:t> resistance</a:t>
            </a:r>
            <a:endParaRPr lang="en-CA" sz="2800" dirty="0">
              <a:solidFill>
                <a:srgbClr val="7030A0"/>
              </a:solidFill>
              <a:latin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8"/>
          <a:stretch/>
        </p:blipFill>
        <p:spPr bwMode="auto">
          <a:xfrm>
            <a:off x="5580112" y="3374995"/>
            <a:ext cx="2921380" cy="274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37" y="2541752"/>
            <a:ext cx="698018" cy="5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Left Arrow 34"/>
          <p:cNvSpPr/>
          <p:nvPr/>
        </p:nvSpPr>
        <p:spPr>
          <a:xfrm rot="10800000">
            <a:off x="647130" y="2469692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267744" y="2719815"/>
            <a:ext cx="2160240" cy="0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eft Arrow 36"/>
          <p:cNvSpPr/>
          <p:nvPr/>
        </p:nvSpPr>
        <p:spPr>
          <a:xfrm rot="10800000">
            <a:off x="157926" y="4375259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760271" y="4646544"/>
            <a:ext cx="549683" cy="0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994146" y="2791875"/>
            <a:ext cx="594078" cy="121318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767" y="1700808"/>
            <a:ext cx="698018" cy="5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8091474" y="2000594"/>
            <a:ext cx="245302" cy="4923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251520" y="6237312"/>
            <a:ext cx="3960440" cy="6201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</a:pPr>
            <a:r>
              <a:rPr lang="en-CA" dirty="0" smtClean="0">
                <a:solidFill>
                  <a:srgbClr val="FF0000"/>
                </a:solidFill>
                <a:latin typeface="Calibri"/>
              </a:rPr>
              <a:t>location </a:t>
            </a:r>
            <a:r>
              <a:rPr lang="en-CA" b="1" dirty="0" smtClean="0">
                <a:solidFill>
                  <a:srgbClr val="FF0000"/>
                </a:solidFill>
                <a:latin typeface="Calibri"/>
              </a:rPr>
              <a:t>in</a:t>
            </a:r>
            <a:r>
              <a:rPr lang="en-CA" dirty="0" smtClean="0">
                <a:solidFill>
                  <a:srgbClr val="FF0000"/>
                </a:solidFill>
                <a:latin typeface="Calibri"/>
              </a:rPr>
              <a:t>dependent</a:t>
            </a:r>
            <a:endParaRPr lang="en-CA" b="1" dirty="0" smtClean="0">
              <a:solidFill>
                <a:srgbClr val="FF0000"/>
              </a:solidFill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4842018" y="6325939"/>
            <a:ext cx="4482510" cy="5320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</a:pPr>
            <a:r>
              <a:rPr lang="en-CA" dirty="0" smtClean="0">
                <a:solidFill>
                  <a:srgbClr val="FF0000"/>
                </a:solidFill>
                <a:latin typeface="Calibri"/>
              </a:rPr>
              <a:t>location </a:t>
            </a:r>
            <a:r>
              <a:rPr lang="en-CA" b="1" dirty="0" smtClean="0">
                <a:solidFill>
                  <a:srgbClr val="FF0000"/>
                </a:solidFill>
                <a:latin typeface="Calibri"/>
              </a:rPr>
              <a:t>de</a:t>
            </a:r>
            <a:r>
              <a:rPr lang="en-CA" dirty="0" smtClean="0">
                <a:solidFill>
                  <a:srgbClr val="FF0000"/>
                </a:solidFill>
                <a:latin typeface="Calibri"/>
              </a:rPr>
              <a:t>pendent</a:t>
            </a:r>
            <a:endParaRPr lang="en-CA" b="1" dirty="0" smtClean="0">
              <a:solidFill>
                <a:srgbClr val="FF0000"/>
              </a:solidFill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034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1" r="5748"/>
          <a:stretch/>
        </p:blipFill>
        <p:spPr>
          <a:xfrm>
            <a:off x="0" y="908720"/>
            <a:ext cx="9144000" cy="558924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07504" y="116632"/>
            <a:ext cx="9433048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sz="4000" kern="0" dirty="0" smtClean="0">
                <a:solidFill>
                  <a:srgbClr val="7030A0"/>
                </a:solidFill>
              </a:rPr>
              <a:t>Newton’s Universal Law of Gravitation</a:t>
            </a:r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/>
          <a:srcRect b="64062"/>
          <a:stretch>
            <a:fillRect/>
          </a:stretch>
        </p:blipFill>
        <p:spPr bwMode="auto">
          <a:xfrm>
            <a:off x="1685062" y="4666000"/>
            <a:ext cx="6096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-11832" y="13871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sz="28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Big Idea: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sz="2800" dirty="0" smtClean="0">
                <a:solidFill>
                  <a:srgbClr val="009999"/>
                </a:solidFill>
                <a:latin typeface="Arial" pitchFamily="34" charset="0"/>
                <a:cs typeface="Arial" pitchFamily="34" charset="0"/>
              </a:rPr>
              <a:t>Always falling...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sz="2800" dirty="0" smtClean="0">
                <a:solidFill>
                  <a:srgbClr val="009999"/>
                </a:solidFill>
                <a:latin typeface="Arial" pitchFamily="34" charset="0"/>
                <a:cs typeface="Arial" pitchFamily="34" charset="0"/>
              </a:rPr>
              <a:t>but never falls down!</a:t>
            </a:r>
            <a:endParaRPr lang="en-US" sz="2800" dirty="0">
              <a:solidFill>
                <a:srgbClr val="009999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 rot="16200000">
            <a:off x="4199662" y="332657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Arrow Connector 26"/>
          <p:cNvCxnSpPr/>
          <p:nvPr/>
        </p:nvCxnSpPr>
        <p:spPr>
          <a:xfrm rot="5400000">
            <a:off x="4124256" y="1475657"/>
            <a:ext cx="1218406" cy="794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>
          <a:xfrm>
            <a:off x="4696850" y="884163"/>
            <a:ext cx="3733800" cy="1588"/>
          </a:xfrm>
          <a:prstGeom prst="straightConnector1">
            <a:avLst/>
          </a:prstGeom>
          <a:noFill/>
          <a:ln w="76200" cap="flat" cmpd="sng" algn="ctr">
            <a:solidFill>
              <a:srgbClr val="92D050"/>
            </a:solidFill>
            <a:prstDash val="solid"/>
            <a:tailEnd type="arrow"/>
          </a:ln>
          <a:effectLst/>
        </p:spPr>
      </p:cxnSp>
      <p:sp>
        <p:nvSpPr>
          <p:cNvPr id="30" name="Arc 29"/>
          <p:cNvSpPr/>
          <p:nvPr/>
        </p:nvSpPr>
        <p:spPr>
          <a:xfrm>
            <a:off x="404936" y="901879"/>
            <a:ext cx="8991600" cy="7086600"/>
          </a:xfrm>
          <a:prstGeom prst="arc">
            <a:avLst>
              <a:gd name="adj1" fmla="val 16010047"/>
              <a:gd name="adj2" fmla="val 19679078"/>
            </a:avLst>
          </a:prstGeom>
          <a:noFill/>
          <a:ln w="762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1776" y="2402885"/>
            <a:ext cx="6867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sz="28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Big Question: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sz="2800" i="1" dirty="0" smtClean="0">
                <a:solidFill>
                  <a:srgbClr val="009999"/>
                </a:solidFill>
                <a:latin typeface="Arial" pitchFamily="34" charset="0"/>
                <a:cs typeface="Arial" pitchFamily="34" charset="0"/>
              </a:rPr>
              <a:t>Does</a:t>
            </a:r>
            <a:r>
              <a:rPr lang="en-CA" sz="2800" dirty="0" smtClean="0">
                <a:solidFill>
                  <a:srgbClr val="009999"/>
                </a:solidFill>
                <a:latin typeface="Arial" pitchFamily="34" charset="0"/>
                <a:cs typeface="Arial" pitchFamily="34" charset="0"/>
              </a:rPr>
              <a:t> Earth’s gravity reach to the Moon?</a:t>
            </a:r>
            <a:endParaRPr lang="en-US" sz="2800" dirty="0">
              <a:solidFill>
                <a:srgbClr val="00999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12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2.37183E-6 L 0.00086 0.2371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154 C 0.01406 0.00093 0.02847 0.00062 0.04461 0.00154 C 0.06041 0.00309 0.07656 0.00555 0.096 0.0108 C 0.11527 0.01605 0.13836 0.02253 0.16163 0.03333 C 0.18472 0.04414 0.21267 0.0571 0.23576 0.07407 C 0.25902 0.09105 0.28003 0.11358 0.30156 0.13488 C 0.32291 0.15648 0.34635 0.18025 0.36423 0.20247 C 0.38194 0.22469 0.39496 0.2463 0.40833 0.26821 " pathEditMode="relative" rAng="0" ptsTypes="aaaaaaaA">
                                      <p:cBhvr>
                                        <p:cTn id="18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13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 rot="-5400000">
            <a:off x="6133068" y="103755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ircular Arrow 2"/>
          <p:cNvSpPr/>
          <p:nvPr/>
        </p:nvSpPr>
        <p:spPr>
          <a:xfrm rot="16200000">
            <a:off x="4246342" y="1288606"/>
            <a:ext cx="4534672" cy="4498643"/>
          </a:xfrm>
          <a:prstGeom prst="circularArrow">
            <a:avLst>
              <a:gd name="adj1" fmla="val 1799"/>
              <a:gd name="adj2" fmla="val 1142319"/>
              <a:gd name="adj3" fmla="val 20399323"/>
              <a:gd name="adj4" fmla="val 21525761"/>
              <a:gd name="adj5" fmla="val 27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 t="-1250" b="-1"/>
          <a:stretch>
            <a:fillRect/>
          </a:stretch>
        </p:blipFill>
        <p:spPr bwMode="auto">
          <a:xfrm>
            <a:off x="5954541" y="2916423"/>
            <a:ext cx="1021644" cy="103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24849" y="1036248"/>
                <a:ext cx="5333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92D05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sz="32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49" y="1036248"/>
                <a:ext cx="533351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6471888" y="1392423"/>
            <a:ext cx="1524000" cy="1588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86400" y="3122798"/>
                <a:ext cx="5718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122798"/>
                <a:ext cx="571823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endCxn id="6" idx="1"/>
          </p:cNvCxnSpPr>
          <p:nvPr/>
        </p:nvCxnSpPr>
        <p:spPr>
          <a:xfrm flipH="1">
            <a:off x="5954541" y="3433630"/>
            <a:ext cx="524490" cy="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5454786" y="2416669"/>
            <a:ext cx="2057400" cy="89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30741" y="2002023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741" y="2002023"/>
                <a:ext cx="503086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7440" y="2078223"/>
                <a:ext cx="33902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800" dirty="0" smtClean="0">
                    <a:solidFill>
                      <a:srgbClr val="7030A0"/>
                    </a:solidFill>
                    <a:latin typeface="+mn-lt"/>
                  </a:rPr>
                  <a:t>Period: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𝑇</m:t>
                    </m:r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=27.3</m:t>
                    </m:r>
                  </m:oMath>
                </a14:m>
                <a:r>
                  <a:rPr lang="en-CA" sz="2800" dirty="0" smtClean="0">
                    <a:solidFill>
                      <a:srgbClr val="7030A0"/>
                    </a:solidFill>
                    <a:latin typeface="+mn-lt"/>
                  </a:rPr>
                  <a:t> days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40" y="2078223"/>
                <a:ext cx="3390287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3597" t="-10465" r="-2518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7704" y="1468623"/>
                <a:ext cx="26748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800" dirty="0" smtClean="0">
                    <a:solidFill>
                      <a:srgbClr val="7030A0"/>
                    </a:solidFill>
                    <a:latin typeface="+mn-lt"/>
                  </a:rPr>
                  <a:t>Radius: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𝑟</m:t>
                    </m:r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=60</m:t>
                    </m:r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𝑅</m:t>
                    </m:r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CA" sz="2800" dirty="0" smtClean="0">
                  <a:solidFill>
                    <a:srgbClr val="7030A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04" y="1468623"/>
                <a:ext cx="2674899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4556" t="-10465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7870" y="3474648"/>
                <a:ext cx="30612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800" dirty="0" smtClean="0">
                    <a:solidFill>
                      <a:srgbClr val="7030A0"/>
                    </a:solidFill>
                    <a:latin typeface="+mn-lt"/>
                  </a:rPr>
                  <a:t>Speed:  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𝑣</m:t>
                    </m:r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=2</m:t>
                    </m:r>
                    <m:r>
                      <a:rPr lang="el-GR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𝜋</m:t>
                    </m:r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𝑟</m:t>
                    </m:r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/</m:t>
                    </m:r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CA" sz="2800" dirty="0" smtClean="0">
                  <a:solidFill>
                    <a:srgbClr val="7030A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70" y="3474648"/>
                <a:ext cx="3061223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4183" t="-10465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59475" y="3931848"/>
                <a:ext cx="19863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=1022 </m:t>
                    </m:r>
                  </m:oMath>
                </a14:m>
                <a:r>
                  <a:rPr lang="en-CA" sz="2800" dirty="0" smtClean="0">
                    <a:solidFill>
                      <a:srgbClr val="7030A0"/>
                    </a:solidFill>
                    <a:latin typeface="+mn-lt"/>
                  </a:rPr>
                  <a:t>m/s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475" y="3931848"/>
                <a:ext cx="1986378" cy="523220"/>
              </a:xfrm>
              <a:prstGeom prst="rect">
                <a:avLst/>
              </a:prstGeom>
              <a:blipFill rotWithShape="1">
                <a:blip r:embed="rId11"/>
                <a:stretch>
                  <a:fillRect t="-10465" r="-5231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95060" y="807648"/>
                <a:ext cx="5487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92D050"/>
                          </a:solidFill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CA" sz="3200" dirty="0" smtClean="0">
                  <a:solidFill>
                    <a:schemeClr val="accent3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060" y="807648"/>
                <a:ext cx="548740" cy="5847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6466" y="4592823"/>
                <a:ext cx="461440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800" dirty="0" smtClean="0">
                    <a:solidFill>
                      <a:srgbClr val="7030A0"/>
                    </a:solidFill>
                    <a:latin typeface="+mn-lt"/>
                  </a:rPr>
                  <a:t>Distance travelled in 1 second:</a:t>
                </a:r>
                <a:endParaRPr lang="en-CA" sz="2800" dirty="0">
                  <a:solidFill>
                    <a:srgbClr val="7030A0"/>
                  </a:solidFill>
                  <a:latin typeface="+mn-lt"/>
                </a:endParaRPr>
              </a:p>
              <a:p>
                <a:r>
                  <a:rPr lang="en-CA" sz="2800" dirty="0" smtClean="0">
                    <a:solidFill>
                      <a:srgbClr val="7030A0"/>
                    </a:solidFill>
                    <a:latin typeface="+mn-lt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𝑑</m:t>
                    </m:r>
                    <m:r>
                      <a:rPr lang="en-CA" sz="2800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=</m:t>
                    </m:r>
                    <m:r>
                      <a:rPr lang="en-CA" sz="2800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𝑣𝑡</m:t>
                    </m:r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=1022 </m:t>
                    </m:r>
                  </m:oMath>
                </a14:m>
                <a:r>
                  <a:rPr lang="en-CA" sz="2800" dirty="0" smtClean="0">
                    <a:solidFill>
                      <a:srgbClr val="7030A0"/>
                    </a:solidFill>
                    <a:latin typeface="+mn-lt"/>
                  </a:rPr>
                  <a:t>m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66" y="4592823"/>
                <a:ext cx="4614405" cy="954107"/>
              </a:xfrm>
              <a:prstGeom prst="rect">
                <a:avLst/>
              </a:prstGeom>
              <a:blipFill rotWithShape="1">
                <a:blip r:embed="rId13"/>
                <a:stretch>
                  <a:fillRect l="-2774" t="-5732" r="-1717" b="-171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42179" y="883848"/>
            <a:ext cx="2308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009999"/>
                </a:solidFill>
                <a:latin typeface="+mn-lt"/>
                <a:cs typeface="Arial" pitchFamily="34" charset="0"/>
              </a:rPr>
              <a:t>Newton knew: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345" y="2865048"/>
            <a:ext cx="3000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009999"/>
                </a:solidFill>
                <a:latin typeface="+mn-lt"/>
                <a:cs typeface="Arial" pitchFamily="34" charset="0"/>
              </a:rPr>
              <a:t>Newton calculated:</a:t>
            </a:r>
          </a:p>
        </p:txBody>
      </p:sp>
    </p:spTree>
    <p:extLst>
      <p:ext uri="{BB962C8B-B14F-4D97-AF65-F5344CB8AC3E}">
        <p14:creationId xmlns:p14="http://schemas.microsoft.com/office/powerpoint/2010/main" val="54626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 rot="-5400000">
            <a:off x="5741127" y="1152986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096000" y="1507859"/>
            <a:ext cx="1538964" cy="25070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179" y="999284"/>
            <a:ext cx="2308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009999"/>
                </a:solidFill>
                <a:latin typeface="+mn-lt"/>
                <a:cs typeface="Arial" pitchFamily="34" charset="0"/>
              </a:rPr>
              <a:t>Newton knew: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 t="-1250" b="-1"/>
          <a:stretch>
            <a:fillRect/>
          </a:stretch>
        </p:blipFill>
        <p:spPr bwMode="auto">
          <a:xfrm>
            <a:off x="5181600" y="3870059"/>
            <a:ext cx="1769075" cy="1791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6089472" y="1507859"/>
            <a:ext cx="1545492" cy="0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46937" y="4488505"/>
                <a:ext cx="5718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37" y="4488505"/>
                <a:ext cx="57182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5181600" y="4819629"/>
            <a:ext cx="907872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095999" y="1507860"/>
            <a:ext cx="1" cy="335279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31678" y="2523284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678" y="2523284"/>
                <a:ext cx="503086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5725" y="1507859"/>
                <a:ext cx="15319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𝑟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=60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CA" sz="2800" dirty="0" smtClean="0">
                  <a:solidFill>
                    <a:srgbClr val="7030A0"/>
                  </a:solidFill>
                  <a:latin typeface="+mn-lt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1507859"/>
                <a:ext cx="1531958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200" y="898259"/>
                <a:ext cx="5487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92D050"/>
                          </a:solidFill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CA" sz="3200" dirty="0" smtClean="0">
                  <a:solidFill>
                    <a:srgbClr val="92D05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898259"/>
                <a:ext cx="548740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6207" y="2041259"/>
                <a:ext cx="39767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rgbClr val="7030A0"/>
                        </a:solidFill>
                        <a:latin typeface="Cambria Math"/>
                        <a:cs typeface="Arial" pitchFamily="34" charset="0"/>
                      </a:rPr>
                      <m:t>𝑑</m:t>
                    </m:r>
                    <m:r>
                      <a:rPr lang="en-CA" sz="2800" b="0" i="1" smtClean="0">
                        <a:solidFill>
                          <a:srgbClr val="7030A0"/>
                        </a:solidFill>
                        <a:latin typeface="Cambria Math"/>
                        <a:cs typeface="Arial" pitchFamily="34" charset="0"/>
                      </a:rPr>
                      <m:t>=1022</m:t>
                    </m:r>
                  </m:oMath>
                </a14:m>
                <a:r>
                  <a:rPr lang="en-CA" sz="2800" dirty="0" smtClean="0">
                    <a:solidFill>
                      <a:srgbClr val="7030A0"/>
                    </a:solidFill>
                    <a:latin typeface="+mn-lt"/>
                    <a:cs typeface="Arial" pitchFamily="34" charset="0"/>
                  </a:rPr>
                  <a:t> m (in 1 second)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07" y="2041259"/>
                <a:ext cx="3976794" cy="523220"/>
              </a:xfrm>
              <a:prstGeom prst="rect">
                <a:avLst/>
              </a:prstGeom>
              <a:blipFill rotWithShape="1">
                <a:blip r:embed="rId9"/>
                <a:stretch>
                  <a:fillRect t="-10465" r="-2147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V="1">
            <a:off x="6084027" y="1758568"/>
            <a:ext cx="1550937" cy="310209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131878" y="2727059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78" y="2727059"/>
                <a:ext cx="503086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43335" y="3031859"/>
            <a:ext cx="3779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009999"/>
                </a:solidFill>
                <a:latin typeface="+mn-lt"/>
                <a:cs typeface="Arial" pitchFamily="34" charset="0"/>
              </a:rPr>
              <a:t>But the Moon is </a:t>
            </a:r>
            <a:r>
              <a:rPr lang="en-CA" sz="2800" i="1" dirty="0" smtClean="0">
                <a:solidFill>
                  <a:srgbClr val="009999"/>
                </a:solidFill>
                <a:latin typeface="+mn-lt"/>
                <a:cs typeface="Arial" pitchFamily="34" charset="0"/>
              </a:rPr>
              <a:t>falling</a:t>
            </a:r>
            <a:r>
              <a:rPr lang="en-CA" sz="2800" dirty="0" smtClean="0">
                <a:solidFill>
                  <a:srgbClr val="009999"/>
                </a:solidFill>
                <a:latin typeface="+mn-lt"/>
                <a:cs typeface="Arial" pitchFamily="34" charset="0"/>
              </a:rPr>
              <a:t>...</a:t>
            </a:r>
          </a:p>
        </p:txBody>
      </p:sp>
      <p:sp>
        <p:nvSpPr>
          <p:cNvPr id="5" name="Circular Arrow 4"/>
          <p:cNvSpPr/>
          <p:nvPr/>
        </p:nvSpPr>
        <p:spPr>
          <a:xfrm>
            <a:off x="1722171" y="1381408"/>
            <a:ext cx="8839199" cy="7948127"/>
          </a:xfrm>
          <a:prstGeom prst="circularArrow">
            <a:avLst>
              <a:gd name="adj1" fmla="val 910"/>
              <a:gd name="adj2" fmla="val 314112"/>
              <a:gd name="adj3" fmla="val 17240840"/>
              <a:gd name="adj4" fmla="val 16159893"/>
              <a:gd name="adj5" fmla="val 179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9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 rot="-5400000">
            <a:off x="5741127" y="1152986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096000" y="1507859"/>
            <a:ext cx="1538964" cy="2507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179" y="999284"/>
            <a:ext cx="1607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7030A0"/>
                </a:solidFill>
                <a:latin typeface="+mn-lt"/>
                <a:cs typeface="Arial" pitchFamily="34" charset="0"/>
              </a:rPr>
              <a:t>Question: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 t="-1250" b="-1"/>
          <a:stretch>
            <a:fillRect/>
          </a:stretch>
        </p:blipFill>
        <p:spPr bwMode="auto">
          <a:xfrm>
            <a:off x="5181600" y="3870059"/>
            <a:ext cx="1769075" cy="1791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6089472" y="1507859"/>
            <a:ext cx="1545492" cy="0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46937" y="4488505"/>
                <a:ext cx="5718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37" y="4488505"/>
                <a:ext cx="57182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5181600" y="4819629"/>
            <a:ext cx="907872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095999" y="1507860"/>
            <a:ext cx="1" cy="335279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16714" y="2523284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14" y="2523284"/>
                <a:ext cx="503086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53200" y="898259"/>
                <a:ext cx="5487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92D050"/>
                          </a:solidFill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CA" sz="3200" dirty="0" smtClean="0">
                  <a:solidFill>
                    <a:srgbClr val="92D05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898259"/>
                <a:ext cx="548740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V="1">
            <a:off x="6084027" y="1758568"/>
            <a:ext cx="1550937" cy="310209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16914" y="2727059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914" y="2727059"/>
                <a:ext cx="503086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25461" y="1532684"/>
            <a:ext cx="4157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009999"/>
                </a:solidFill>
                <a:latin typeface="+mn-lt"/>
                <a:cs typeface="Arial" pitchFamily="34" charset="0"/>
              </a:rPr>
              <a:t>How far does the Moon fall</a:t>
            </a:r>
          </a:p>
          <a:p>
            <a:r>
              <a:rPr lang="en-CA" sz="2800" dirty="0" smtClean="0">
                <a:solidFill>
                  <a:srgbClr val="009999"/>
                </a:solidFill>
                <a:latin typeface="+mn-lt"/>
                <a:cs typeface="Arial" pitchFamily="34" charset="0"/>
              </a:rPr>
              <a:t>in one second?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86268" y="1323709"/>
                <a:ext cx="12917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dirty="0" smtClean="0">
                          <a:solidFill>
                            <a:srgbClr val="FFFF00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3200" b="0" i="1" dirty="0" smtClean="0">
                          <a:solidFill>
                            <a:srgbClr val="FFFF00"/>
                          </a:solidFill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en-CA" sz="3200" dirty="0" smtClean="0">
                  <a:solidFill>
                    <a:srgbClr val="FFFF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68" y="1323709"/>
                <a:ext cx="1291764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7634964" y="1507859"/>
            <a:ext cx="0" cy="25070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ircular Arrow 4"/>
          <p:cNvSpPr/>
          <p:nvPr/>
        </p:nvSpPr>
        <p:spPr>
          <a:xfrm>
            <a:off x="1722121" y="1385529"/>
            <a:ext cx="8839199" cy="7948127"/>
          </a:xfrm>
          <a:prstGeom prst="circularArrow">
            <a:avLst>
              <a:gd name="adj1" fmla="val 910"/>
              <a:gd name="adj2" fmla="val 314112"/>
              <a:gd name="adj3" fmla="val 17240840"/>
              <a:gd name="adj4" fmla="val 16159893"/>
              <a:gd name="adj5" fmla="val 179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42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273" y="1032545"/>
            <a:ext cx="1802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7030A0"/>
                </a:solidFill>
                <a:latin typeface="+mn-lt"/>
              </a:rPr>
              <a:t>Pythagoras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 rot="-5400000">
            <a:off x="5741127" y="1186247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 t="-1250" b="-1"/>
          <a:stretch>
            <a:fillRect/>
          </a:stretch>
        </p:blipFill>
        <p:spPr bwMode="auto">
          <a:xfrm>
            <a:off x="5181600" y="3903320"/>
            <a:ext cx="1769075" cy="1791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Triangle 5"/>
          <p:cNvSpPr/>
          <p:nvPr/>
        </p:nvSpPr>
        <p:spPr>
          <a:xfrm rot="5400000">
            <a:off x="5327469" y="2560360"/>
            <a:ext cx="3061061" cy="152400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0" y="1541120"/>
            <a:ext cx="1538964" cy="2507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89472" y="1541120"/>
            <a:ext cx="1545492" cy="0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46937" y="4521766"/>
                <a:ext cx="5718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37" y="4521766"/>
                <a:ext cx="57182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5181600" y="4852890"/>
            <a:ext cx="907872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095999" y="1541121"/>
            <a:ext cx="1" cy="335279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16714" y="2556545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714" y="2556545"/>
                <a:ext cx="503086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200" y="931520"/>
                <a:ext cx="5487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92D050"/>
                          </a:solidFill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CA" sz="3200" dirty="0" smtClean="0">
                  <a:solidFill>
                    <a:srgbClr val="92D05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931520"/>
                <a:ext cx="548740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6084027" y="1791829"/>
            <a:ext cx="1550937" cy="310209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16914" y="2760320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914" y="2760320"/>
                <a:ext cx="503086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86268" y="1356970"/>
                <a:ext cx="12917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dirty="0" smtClean="0">
                          <a:solidFill>
                            <a:srgbClr val="FFFF00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3200" b="0" i="1" dirty="0" smtClean="0">
                          <a:solidFill>
                            <a:srgbClr val="FFFF00"/>
                          </a:solidFill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en-CA" sz="3200" dirty="0" smtClean="0">
                  <a:solidFill>
                    <a:srgbClr val="FFFF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68" y="1356970"/>
                <a:ext cx="1291764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7634964" y="1541120"/>
            <a:ext cx="0" cy="25070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55233" y="1541120"/>
                <a:ext cx="5262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800" dirty="0" smtClean="0">
                    <a:solidFill>
                      <a:srgbClr val="7030A0"/>
                    </a:solidFill>
                    <a:latin typeface="+mn-lt"/>
                  </a:rPr>
                  <a:t>Find a right triangle to figure out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𝐻</m:t>
                    </m:r>
                  </m:oMath>
                </a14:m>
                <a:endParaRPr lang="en-CA" sz="2800" dirty="0" smtClean="0">
                  <a:solidFill>
                    <a:srgbClr val="7030A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33" y="1541120"/>
                <a:ext cx="5262594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2315" t="-10465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815" y="2150720"/>
                <a:ext cx="2966325" cy="574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80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𝑟</m:t>
                          </m:r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𝐻</m:t>
                          </m:r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+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𝑑</m:t>
                      </m:r>
                      <m:r>
                        <a:rPr lang="en-CA" sz="2800" i="1" baseline="50000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2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𝑟</m:t>
                      </m:r>
                      <m:r>
                        <a:rPr lang="en-CA" sz="2800" i="1" baseline="50000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CA" sz="2800" dirty="0" smtClean="0">
                  <a:solidFill>
                    <a:srgbClr val="00999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5" y="2150720"/>
                <a:ext cx="2966325" cy="5741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664" y="2937545"/>
                <a:ext cx="2693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𝑑</m:t>
                      </m:r>
                      <m:r>
                        <a:rPr lang="en-CA" sz="2800" i="1" baseline="50000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2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(2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𝑟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−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CA" sz="2800" dirty="0" smtClean="0">
                  <a:solidFill>
                    <a:srgbClr val="00999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4" y="2937545"/>
                <a:ext cx="2693365" cy="52322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09975" y="3699545"/>
                <a:ext cx="121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≪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CA" sz="2800" dirty="0" smtClean="0">
                  <a:solidFill>
                    <a:srgbClr val="00999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5" y="3699545"/>
                <a:ext cx="1219373" cy="52322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1633" y="4461545"/>
                <a:ext cx="18798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𝑑</m:t>
                      </m:r>
                      <m:r>
                        <a:rPr lang="en-CA" sz="2800" i="1" baseline="50000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2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/2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CA" sz="2800" dirty="0" smtClean="0">
                  <a:solidFill>
                    <a:srgbClr val="00999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3" y="4461545"/>
                <a:ext cx="1879810" cy="52322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69259" y="5223545"/>
                <a:ext cx="42669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009999"/>
                        </a:solidFill>
                        <a:latin typeface="Cambria Math"/>
                      </a:rPr>
                      <m:t>𝐻</m:t>
                    </m:r>
                    <m:r>
                      <a:rPr lang="en-CA" sz="2800" i="1" dirty="0" smtClean="0">
                        <a:solidFill>
                          <a:srgbClr val="009999"/>
                        </a:solidFill>
                        <a:latin typeface="Cambria Math"/>
                      </a:rPr>
                      <m:t>= 1.36 </m:t>
                    </m:r>
                  </m:oMath>
                </a14:m>
                <a:r>
                  <a:rPr lang="en-CA" sz="2800" dirty="0" smtClean="0">
                    <a:solidFill>
                      <a:srgbClr val="009999"/>
                    </a:solidFill>
                    <a:latin typeface="+mn-lt"/>
                  </a:rPr>
                  <a:t>mm (in 1 second)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9" y="5223545"/>
                <a:ext cx="4266937" cy="523220"/>
              </a:xfrm>
              <a:prstGeom prst="rect">
                <a:avLst/>
              </a:prstGeom>
              <a:blipFill rotWithShape="1">
                <a:blip r:embed="rId15"/>
                <a:stretch>
                  <a:fillRect t="-10465" r="-1857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 rot="5400000" flipH="1" flipV="1">
            <a:off x="1921727" y="2994695"/>
            <a:ext cx="762000" cy="533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ular Arrow 7"/>
          <p:cNvSpPr/>
          <p:nvPr/>
        </p:nvSpPr>
        <p:spPr>
          <a:xfrm>
            <a:off x="1722121" y="1426169"/>
            <a:ext cx="8839199" cy="7948127"/>
          </a:xfrm>
          <a:prstGeom prst="circularArrow">
            <a:avLst>
              <a:gd name="adj1" fmla="val 910"/>
              <a:gd name="adj2" fmla="val 314112"/>
              <a:gd name="adj3" fmla="val 17240840"/>
              <a:gd name="adj4" fmla="val 16159893"/>
              <a:gd name="adj5" fmla="val 179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5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810" y="764704"/>
            <a:ext cx="4438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7030A0"/>
                </a:solidFill>
                <a:latin typeface="+mn-lt"/>
              </a:rPr>
              <a:t>Compare </a:t>
            </a:r>
            <a:r>
              <a:rPr lang="en-CA" sz="2800" dirty="0">
                <a:solidFill>
                  <a:srgbClr val="7030A0"/>
                </a:solidFill>
                <a:latin typeface="+mn-lt"/>
              </a:rPr>
              <a:t>w</a:t>
            </a:r>
            <a:r>
              <a:rPr lang="en-CA" sz="2800" dirty="0" smtClean="0">
                <a:solidFill>
                  <a:srgbClr val="7030A0"/>
                </a:solidFill>
                <a:latin typeface="+mn-lt"/>
              </a:rPr>
              <a:t>ith a falling </a:t>
            </a:r>
            <a:r>
              <a:rPr lang="en-CA" sz="2800" dirty="0">
                <a:solidFill>
                  <a:srgbClr val="7030A0"/>
                </a:solidFill>
                <a:latin typeface="+mn-lt"/>
              </a:rPr>
              <a:t>a</a:t>
            </a:r>
            <a:r>
              <a:rPr lang="en-CA" sz="2800" dirty="0" smtClean="0">
                <a:solidFill>
                  <a:srgbClr val="7030A0"/>
                </a:solidFill>
                <a:latin typeface="+mn-lt"/>
              </a:rPr>
              <a:t>pple: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45650" y="2035279"/>
            <a:ext cx="3454877" cy="2913288"/>
            <a:chOff x="5266586" y="1352550"/>
            <a:chExt cx="3454877" cy="2913288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 rot="-5400000">
              <a:off x="5445113" y="1352550"/>
              <a:ext cx="6858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/>
            <a:srcRect t="-1250" b="-1"/>
            <a:stretch>
              <a:fillRect/>
            </a:stretch>
          </p:blipFill>
          <p:spPr bwMode="auto">
            <a:xfrm>
              <a:off x="5266586" y="3231423"/>
              <a:ext cx="1021644" cy="1034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4766831" y="2731669"/>
              <a:ext cx="2057400" cy="890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006532" y="2343150"/>
                  <a:ext cx="153195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CA" sz="28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=60</m:t>
                        </m:r>
                        <m:r>
                          <a:rPr lang="en-CA" sz="28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6532" y="2343150"/>
                  <a:ext cx="1531958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6258774" y="1707423"/>
              <a:ext cx="0" cy="45850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485786" y="1581150"/>
                  <a:ext cx="22356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=1.36 </m:t>
                      </m:r>
                    </m:oMath>
                  </a14:m>
                  <a:r>
                    <a:rPr lang="en-CA" sz="2800" dirty="0" smtClean="0">
                      <a:solidFill>
                        <a:srgbClr val="009999"/>
                      </a:solidFill>
                      <a:latin typeface="+mn-lt"/>
                    </a:rPr>
                    <a:t>mm</a:t>
                  </a:r>
                  <a:endParaRPr lang="en-US" sz="2800" dirty="0">
                    <a:solidFill>
                      <a:srgbClr val="009999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786" y="1581150"/>
                  <a:ext cx="2235677" cy="52322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0465" r="-4360" b="-32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0" y="1842601"/>
            <a:ext cx="3886200" cy="3979818"/>
            <a:chOff x="0" y="1169676"/>
            <a:chExt cx="3886200" cy="3979818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/>
            <a:srcRect l="29167" t="-1250" b="49861"/>
            <a:stretch>
              <a:fillRect/>
            </a:stretch>
          </p:blipFill>
          <p:spPr bwMode="auto">
            <a:xfrm>
              <a:off x="0" y="2330094"/>
              <a:ext cx="3886200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3" descr="C:\Documents and Settings\repp\Local Settings\Temporary Internet Files\Content.IE5\SL3OLDRB\MC900441708[1]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20636" y="1169676"/>
              <a:ext cx="762000" cy="762000"/>
            </a:xfrm>
            <a:prstGeom prst="rect">
              <a:avLst/>
            </a:prstGeom>
            <a:noFill/>
          </p:spPr>
        </p:pic>
        <p:cxnSp>
          <p:nvCxnSpPr>
            <p:cNvPr id="14" name="Straight Arrow Connector 13"/>
            <p:cNvCxnSpPr/>
            <p:nvPr/>
          </p:nvCxnSpPr>
          <p:spPr>
            <a:xfrm rot="5400000">
              <a:off x="1105694" y="1986400"/>
              <a:ext cx="838200" cy="15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09875" y="1581150"/>
                  <a:ext cx="16874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h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=4.9 </m:t>
                      </m:r>
                    </m:oMath>
                  </a14:m>
                  <a:r>
                    <a:rPr lang="en-CA" sz="2800" dirty="0" smtClean="0">
                      <a:solidFill>
                        <a:srgbClr val="009999"/>
                      </a:solidFill>
                      <a:latin typeface="+mn-lt"/>
                    </a:rPr>
                    <a:t>m</a:t>
                  </a:r>
                  <a:endParaRPr lang="en-US" sz="2800" dirty="0">
                    <a:solidFill>
                      <a:srgbClr val="009999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9875" y="1581150"/>
                  <a:ext cx="1687450" cy="5232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10465" r="-6137" b="-32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-632267" y="3282991"/>
              <a:ext cx="3429794" cy="15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143000" y="3181350"/>
                  <a:ext cx="57182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3181350"/>
                  <a:ext cx="571823" cy="58477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78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45650" y="2035279"/>
            <a:ext cx="3454877" cy="2913288"/>
            <a:chOff x="5266586" y="1352550"/>
            <a:chExt cx="3454877" cy="2913288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 rot="-5400000">
              <a:off x="5445113" y="1352550"/>
              <a:ext cx="6858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/>
            <a:srcRect t="-1250" b="-1"/>
            <a:stretch>
              <a:fillRect/>
            </a:stretch>
          </p:blipFill>
          <p:spPr bwMode="auto">
            <a:xfrm>
              <a:off x="5266586" y="3231423"/>
              <a:ext cx="1021644" cy="1034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4766831" y="2731669"/>
              <a:ext cx="2057400" cy="890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006532" y="2343150"/>
                  <a:ext cx="153195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CA" sz="28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=60</m:t>
                        </m:r>
                        <m:r>
                          <a:rPr lang="en-CA" sz="28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6532" y="2343150"/>
                  <a:ext cx="1531958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6258774" y="1707423"/>
              <a:ext cx="0" cy="45850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485786" y="1581150"/>
                  <a:ext cx="22356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=1.36 </m:t>
                      </m:r>
                    </m:oMath>
                  </a14:m>
                  <a:r>
                    <a:rPr lang="en-CA" sz="2800" dirty="0" smtClean="0">
                      <a:solidFill>
                        <a:srgbClr val="009999"/>
                      </a:solidFill>
                      <a:latin typeface="+mn-lt"/>
                    </a:rPr>
                    <a:t>mm</a:t>
                  </a:r>
                  <a:endParaRPr lang="en-US" sz="2800" dirty="0">
                    <a:solidFill>
                      <a:srgbClr val="009999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786" y="1581150"/>
                  <a:ext cx="2235677" cy="52322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0465" r="-4360" b="-32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0" y="1842601"/>
            <a:ext cx="3886200" cy="3979818"/>
            <a:chOff x="0" y="1169676"/>
            <a:chExt cx="3886200" cy="3979818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/>
            <a:srcRect l="29167" t="-1250" b="49861"/>
            <a:stretch>
              <a:fillRect/>
            </a:stretch>
          </p:blipFill>
          <p:spPr bwMode="auto">
            <a:xfrm>
              <a:off x="0" y="2330094"/>
              <a:ext cx="3886200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3" descr="C:\Documents and Settings\repp\Local Settings\Temporary Internet Files\Content.IE5\SL3OLDRB\MC900441708[1]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20636" y="1169676"/>
              <a:ext cx="762000" cy="762000"/>
            </a:xfrm>
            <a:prstGeom prst="rect">
              <a:avLst/>
            </a:prstGeom>
            <a:noFill/>
          </p:spPr>
        </p:pic>
        <p:cxnSp>
          <p:nvCxnSpPr>
            <p:cNvPr id="14" name="Straight Arrow Connector 13"/>
            <p:cNvCxnSpPr/>
            <p:nvPr/>
          </p:nvCxnSpPr>
          <p:spPr>
            <a:xfrm rot="5400000">
              <a:off x="1105694" y="1986400"/>
              <a:ext cx="838200" cy="15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09875" y="1581150"/>
                  <a:ext cx="16874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h</m:t>
                      </m:r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=4.9 </m:t>
                      </m:r>
                    </m:oMath>
                  </a14:m>
                  <a:r>
                    <a:rPr lang="en-CA" sz="2800" dirty="0" smtClean="0">
                      <a:solidFill>
                        <a:srgbClr val="009999"/>
                      </a:solidFill>
                      <a:latin typeface="+mn-lt"/>
                    </a:rPr>
                    <a:t>m</a:t>
                  </a:r>
                  <a:endParaRPr lang="en-US" sz="2800" dirty="0">
                    <a:solidFill>
                      <a:srgbClr val="009999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9875" y="1581150"/>
                  <a:ext cx="1687450" cy="5232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10465" r="-6137" b="-32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-632267" y="3282991"/>
              <a:ext cx="3429794" cy="15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143000" y="3181350"/>
                  <a:ext cx="57182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3181350"/>
                  <a:ext cx="571823" cy="58477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/>
          <p:cNvSpPr txBox="1"/>
          <p:nvPr/>
        </p:nvSpPr>
        <p:spPr>
          <a:xfrm>
            <a:off x="132589" y="601524"/>
            <a:ext cx="1234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7030A0"/>
                </a:solidFill>
                <a:latin typeface="+mn-lt"/>
              </a:rPr>
              <a:t>Notice: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50856" y="260648"/>
                <a:ext cx="4496872" cy="1156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80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𝐻</m:t>
                          </m:r>
                        </m:num>
                        <m:den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h</m:t>
                          </m:r>
                        </m:den>
                      </m:f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sz="280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3600</m:t>
                          </m:r>
                        </m:den>
                      </m:f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CA" sz="280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800" i="1" dirty="0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CA" sz="2800" b="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2800" b="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  <m:t>60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CA" sz="2800" b="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800" b="0" i="1" dirty="0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b="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CA" sz="2800" b="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CA" sz="2800" b="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800" dirty="0" smtClean="0">
                  <a:solidFill>
                    <a:srgbClr val="00999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56" y="260648"/>
                <a:ext cx="4496872" cy="11565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15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158359" y="764705"/>
                <a:ext cx="8856660" cy="93807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Calibri"/>
                  </a:rPr>
                  <a:t>Newton’s Laws of Motion</a:t>
                </a: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dirty="0" smtClean="0">
                    <a:latin typeface="Calibri"/>
                  </a:rPr>
                  <a:t>Inertia (1</a:t>
                </a:r>
                <a:r>
                  <a:rPr lang="en-CA" baseline="30000" dirty="0" smtClean="0">
                    <a:latin typeface="Calibri"/>
                  </a:rPr>
                  <a:t>st</a:t>
                </a:r>
                <a:r>
                  <a:rPr lang="en-CA" dirty="0" smtClean="0">
                    <a:latin typeface="Calibri"/>
                  </a:rPr>
                  <a:t> Law)</a:t>
                </a: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dirty="0" smtClean="0">
                    <a:latin typeface="Calibri"/>
                  </a:rPr>
                  <a:t>Dynamics (2</a:t>
                </a:r>
                <a:r>
                  <a:rPr lang="en-CA" baseline="30000" dirty="0" smtClean="0">
                    <a:latin typeface="Calibri"/>
                  </a:rPr>
                  <a:t>nd</a:t>
                </a:r>
                <a:r>
                  <a:rPr lang="en-CA" dirty="0" smtClean="0">
                    <a:latin typeface="Calibri"/>
                  </a:rPr>
                  <a:t> Law)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Calibri"/>
                  </a:rPr>
                  <a:t>Newton’s Universal Law of Gravitation</a:t>
                </a: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dirty="0" smtClean="0">
                    <a:latin typeface="Calibri"/>
                  </a:rPr>
                  <a:t>Follow Newton’s derivation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en-CA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 smtClean="0">
                    <a:latin typeface="Calibri"/>
                  </a:rPr>
                  <a:t> force law 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Calibri"/>
                  </a:rPr>
                  <a:t>Newton’s explanation of how orbits work</a:t>
                </a: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dirty="0" smtClean="0">
                    <a:latin typeface="Calibri"/>
                  </a:rPr>
                  <a:t>Circular &amp; elliptical</a:t>
                </a: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dirty="0" smtClean="0">
                    <a:latin typeface="Calibri"/>
                  </a:rPr>
                  <a:t>Energy and angular momentum conservation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Calibri"/>
                  </a:rPr>
                  <a:t>Newton’s derivations &amp; extensions of </a:t>
                </a:r>
                <a:r>
                  <a:rPr lang="en-CA" dirty="0" err="1" smtClean="0">
                    <a:latin typeface="Calibri"/>
                  </a:rPr>
                  <a:t>Kepler’s</a:t>
                </a:r>
                <a:r>
                  <a:rPr lang="en-CA" dirty="0" smtClean="0">
                    <a:latin typeface="Calibri"/>
                  </a:rPr>
                  <a:t> Laws</a:t>
                </a: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dirty="0" smtClean="0">
                    <a:latin typeface="Calibri"/>
                  </a:rPr>
                  <a:t>Types of orbits</a:t>
                </a: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dirty="0" smtClean="0">
                    <a:latin typeface="Calibri"/>
                  </a:rPr>
                  <a:t>Consequences of Newton’s action-reaction (3</a:t>
                </a:r>
                <a:r>
                  <a:rPr lang="en-CA" baseline="30000" dirty="0" smtClean="0">
                    <a:latin typeface="Calibri"/>
                  </a:rPr>
                  <a:t>rd</a:t>
                </a:r>
                <a:r>
                  <a:rPr lang="en-CA" dirty="0" smtClean="0">
                    <a:latin typeface="Calibri"/>
                  </a:rPr>
                  <a:t> Law)</a:t>
                </a: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dirty="0" smtClean="0">
                    <a:latin typeface="Calibri"/>
                  </a:rPr>
                  <a:t>Newton’s version of </a:t>
                </a:r>
                <a:r>
                  <a:rPr lang="en-CA" dirty="0" err="1" smtClean="0">
                    <a:latin typeface="Calibri"/>
                  </a:rPr>
                  <a:t>Kepler’s</a:t>
                </a:r>
                <a:r>
                  <a:rPr lang="en-CA" dirty="0" smtClean="0">
                    <a:latin typeface="Calibri"/>
                  </a:rPr>
                  <a:t> 3</a:t>
                </a:r>
                <a:r>
                  <a:rPr lang="en-CA" baseline="30000" dirty="0" smtClean="0">
                    <a:latin typeface="Calibri"/>
                  </a:rPr>
                  <a:t>rd</a:t>
                </a:r>
                <a:r>
                  <a:rPr lang="en-CA" dirty="0" smtClean="0">
                    <a:latin typeface="Calibri"/>
                  </a:rPr>
                  <a:t> Law used to measure mass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Calibri"/>
                  </a:rPr>
                  <a:t>Newton’s </a:t>
                </a:r>
                <a:r>
                  <a:rPr lang="en-CA" dirty="0">
                    <a:latin typeface="Calibri"/>
                  </a:rPr>
                  <a:t>e</a:t>
                </a:r>
                <a:r>
                  <a:rPr lang="en-CA" dirty="0" smtClean="0">
                    <a:latin typeface="Calibri"/>
                  </a:rPr>
                  <a:t>xplanation of tides</a:t>
                </a:r>
                <a:endParaRPr lang="en-CA" sz="2800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Calibri"/>
                </a:endParaRPr>
              </a:p>
              <a:p>
                <a:pPr eaLnBrk="1" hangingPunct="1">
                  <a:buFont typeface="Wingdings" charset="2"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59" y="764705"/>
                <a:ext cx="8856660" cy="938078"/>
              </a:xfrm>
              <a:prstGeom prst="rect">
                <a:avLst/>
              </a:prstGeom>
              <a:blipFill rotWithShape="1">
                <a:blip r:embed="rId3"/>
                <a:stretch>
                  <a:fillRect l="-1239" t="-5844" r="-757" b="-4935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en-US" sz="4000" dirty="0"/>
              <a:t>Motion, </a:t>
            </a:r>
            <a:r>
              <a:rPr lang="en-US" sz="4000" dirty="0" smtClean="0"/>
              <a:t>Gravity, and Conservation Laws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84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2589" y="601524"/>
            <a:ext cx="1234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7030A0"/>
                </a:solidFill>
                <a:latin typeface="+mn-lt"/>
              </a:rPr>
              <a:t>Notice: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50856" y="260648"/>
                <a:ext cx="4496872" cy="1156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80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𝐻</m:t>
                          </m:r>
                        </m:num>
                        <m:den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h</m:t>
                          </m:r>
                        </m:den>
                      </m:f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sz="280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3600</m:t>
                          </m:r>
                        </m:den>
                      </m:f>
                      <m:r>
                        <a:rPr lang="en-CA" sz="280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CA" sz="280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800" i="1" dirty="0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CA" sz="2800" b="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2800" b="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  <m:t>60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CA" sz="2800" b="0" i="1" dirty="0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800" b="0" i="1" dirty="0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b="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CA" sz="2800" b="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CA" sz="2800" b="0" i="1" dirty="0" smtClean="0">
                                      <a:solidFill>
                                        <a:srgbClr val="009999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800" b="0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800" dirty="0" smtClean="0">
                  <a:solidFill>
                    <a:srgbClr val="00999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856" y="260648"/>
                <a:ext cx="4496872" cy="11565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081709" y="3051701"/>
            <a:ext cx="57232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sz="2800" i="1" dirty="0" smtClean="0">
                <a:solidFill>
                  <a:srgbClr val="009999"/>
                </a:solidFill>
                <a:latin typeface="+mn-lt"/>
              </a:rPr>
              <a:t>If</a:t>
            </a:r>
            <a:r>
              <a:rPr lang="en-CA" sz="2800" dirty="0" smtClean="0">
                <a:solidFill>
                  <a:srgbClr val="009999"/>
                </a:solidFill>
                <a:latin typeface="+mn-lt"/>
              </a:rPr>
              <a:t> Earth’s gravity reaches to the Moon,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sz="2800" dirty="0" smtClean="0">
                <a:solidFill>
                  <a:srgbClr val="009999"/>
                </a:solidFill>
                <a:latin typeface="+mn-lt"/>
              </a:rPr>
              <a:t>and is to explain the Moon’s orbit...</a:t>
            </a:r>
            <a:endParaRPr lang="en-US" sz="2800" dirty="0">
              <a:solidFill>
                <a:srgbClr val="009999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24013" y="4347101"/>
            <a:ext cx="57964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sz="2800" i="1" dirty="0" smtClean="0">
                <a:solidFill>
                  <a:srgbClr val="009999"/>
                </a:solidFill>
                <a:latin typeface="+mn-lt"/>
              </a:rPr>
              <a:t>Then</a:t>
            </a:r>
            <a:r>
              <a:rPr lang="en-CA" sz="2800" dirty="0" smtClean="0">
                <a:solidFill>
                  <a:srgbClr val="009999"/>
                </a:solidFill>
                <a:latin typeface="+mn-lt"/>
              </a:rPr>
              <a:t> the strength of gravity must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sz="2800" dirty="0" smtClean="0">
                <a:solidFill>
                  <a:srgbClr val="009999"/>
                </a:solidFill>
                <a:latin typeface="+mn-lt"/>
              </a:rPr>
              <a:t>diminish as the </a:t>
            </a:r>
            <a:r>
              <a:rPr lang="en-CA" sz="2800" dirty="0" smtClean="0">
                <a:solidFill>
                  <a:srgbClr val="FF0000"/>
                </a:solidFill>
                <a:latin typeface="+mn-lt"/>
              </a:rPr>
              <a:t>square</a:t>
            </a:r>
            <a:r>
              <a:rPr lang="en-CA" sz="2800" dirty="0" smtClean="0">
                <a:solidFill>
                  <a:srgbClr val="009999"/>
                </a:solidFill>
                <a:latin typeface="+mn-lt"/>
              </a:rPr>
              <a:t> of the distance.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5162" y="2349768"/>
            <a:ext cx="1768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sz="2800" dirty="0" smtClean="0">
                <a:solidFill>
                  <a:srgbClr val="7030A0"/>
                </a:solidFill>
                <a:latin typeface="+mn-lt"/>
              </a:rPr>
              <a:t>Prediction: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89906" y="2111845"/>
            <a:ext cx="1828800" cy="3981451"/>
            <a:chOff x="-152400" y="819150"/>
            <a:chExt cx="1828800" cy="3981451"/>
          </a:xfrm>
        </p:grpSpPr>
        <p:grpSp>
          <p:nvGrpSpPr>
            <p:cNvPr id="26" name="Group 25"/>
            <p:cNvGrpSpPr/>
            <p:nvPr/>
          </p:nvGrpSpPr>
          <p:grpSpPr>
            <a:xfrm>
              <a:off x="-152400" y="819150"/>
              <a:ext cx="1828800" cy="3981451"/>
              <a:chOff x="228600" y="971550"/>
              <a:chExt cx="1828800" cy="3981451"/>
            </a:xfrm>
          </p:grpSpPr>
          <p:pic>
            <p:nvPicPr>
              <p:cNvPr id="28" name="Picture 3" descr="C:\Documents and Settings\repp\Local Settings\Temporary Internet Files\Content.IE5\SL3OLDRB\MC900441708[1]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81000" y="971550"/>
                <a:ext cx="762000" cy="762000"/>
              </a:xfrm>
              <a:prstGeom prst="rect">
                <a:avLst/>
              </a:prstGeom>
              <a:noFill/>
            </p:spPr>
          </p:pic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5"/>
              <a:srcRect t="-1250" b="-1"/>
              <a:stretch>
                <a:fillRect/>
              </a:stretch>
            </p:blipFill>
            <p:spPr bwMode="auto">
              <a:xfrm>
                <a:off x="228600" y="3101340"/>
                <a:ext cx="1828800" cy="18516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0" name="Straight Arrow Connector 29"/>
              <p:cNvCxnSpPr/>
              <p:nvPr/>
            </p:nvCxnSpPr>
            <p:spPr>
              <a:xfrm rot="5400000" flipH="1" flipV="1">
                <a:off x="-190501" y="2762250"/>
                <a:ext cx="2667000" cy="1"/>
              </a:xfrm>
              <a:prstGeom prst="straightConnector1">
                <a:avLst/>
              </a:prstGeom>
              <a:noFill/>
              <a:ln w="76200" cap="flat" cmpd="sng" algn="ctr">
                <a:solidFill>
                  <a:srgbClr val="FF0000"/>
                </a:solidFill>
                <a:prstDash val="solid"/>
                <a:tailEnd type="arrow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08764" y="2063175"/>
                    <a:ext cx="50308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CA" sz="32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𝑟</m:t>
                          </m:r>
                        </m:oMath>
                      </m:oMathPara>
                    </a14:m>
                    <a:endPara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764" y="2063175"/>
                    <a:ext cx="503086" cy="58477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 rot="16200000">
              <a:off x="914401" y="993517"/>
              <a:ext cx="6858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33929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496" y="314653"/>
            <a:ext cx="6442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009999"/>
                </a:solidFill>
                <a:latin typeface="+mn-lt"/>
              </a:rPr>
              <a:t>Test the prediction:</a:t>
            </a:r>
            <a:r>
              <a:rPr lang="en-CA" sz="2800" dirty="0">
                <a:solidFill>
                  <a:srgbClr val="009999"/>
                </a:solidFill>
                <a:latin typeface="+mn-lt"/>
              </a:rPr>
              <a:t> </a:t>
            </a:r>
            <a:r>
              <a:rPr lang="en-CA" sz="2800" dirty="0" smtClean="0">
                <a:solidFill>
                  <a:srgbClr val="FF0000"/>
                </a:solidFill>
                <a:latin typeface="+mn-lt"/>
              </a:rPr>
              <a:t>Inverse </a:t>
            </a:r>
            <a:r>
              <a:rPr lang="en-CA" sz="2800" dirty="0">
                <a:solidFill>
                  <a:srgbClr val="FF0000"/>
                </a:solidFill>
                <a:latin typeface="+mn-lt"/>
              </a:rPr>
              <a:t>square </a:t>
            </a:r>
            <a:r>
              <a:rPr lang="en-CA" sz="2800" dirty="0">
                <a:solidFill>
                  <a:srgbClr val="009999"/>
                </a:solidFill>
                <a:latin typeface="+mn-lt"/>
              </a:rPr>
              <a:t>force law for </a:t>
            </a:r>
            <a:r>
              <a:rPr lang="en-CA" sz="2800" dirty="0" smtClean="0">
                <a:solidFill>
                  <a:srgbClr val="009999"/>
                </a:solidFill>
                <a:latin typeface="+mn-lt"/>
              </a:rPr>
              <a:t>gravity explains </a:t>
            </a:r>
            <a:r>
              <a:rPr lang="en-CA" sz="2800" i="1" dirty="0" smtClean="0">
                <a:solidFill>
                  <a:srgbClr val="009999"/>
                </a:solidFill>
                <a:latin typeface="+mn-lt"/>
              </a:rPr>
              <a:t>entire</a:t>
            </a:r>
            <a:r>
              <a:rPr lang="en-CA" sz="2800" dirty="0" smtClean="0">
                <a:solidFill>
                  <a:srgbClr val="009999"/>
                </a:solidFill>
                <a:latin typeface="+mn-lt"/>
              </a:rPr>
              <a:t> </a:t>
            </a:r>
            <a:r>
              <a:rPr lang="en-CA" sz="2800" dirty="0">
                <a:solidFill>
                  <a:srgbClr val="009999"/>
                </a:solidFill>
                <a:latin typeface="+mn-lt"/>
              </a:rPr>
              <a:t>solar system</a:t>
            </a:r>
            <a:r>
              <a:rPr lang="en-CA" sz="2800" dirty="0" smtClean="0">
                <a:solidFill>
                  <a:srgbClr val="009999"/>
                </a:solidFill>
                <a:latin typeface="+mn-lt"/>
              </a:rPr>
              <a:t>!</a:t>
            </a:r>
            <a:endParaRPr lang="en-US" sz="2800" dirty="0">
              <a:solidFill>
                <a:srgbClr val="009999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48064" y="3490357"/>
            <a:ext cx="365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rgbClr val="7030A0"/>
                </a:solidFill>
                <a:latin typeface="+mn-lt"/>
              </a:rPr>
              <a:t>Newton </a:t>
            </a:r>
            <a:r>
              <a:rPr lang="en-CA" sz="2800" i="1" dirty="0" smtClean="0">
                <a:solidFill>
                  <a:srgbClr val="7030A0"/>
                </a:solidFill>
                <a:latin typeface="+mn-lt"/>
              </a:rPr>
              <a:t>unified</a:t>
            </a:r>
            <a:r>
              <a:rPr lang="en-CA" sz="2800" dirty="0" smtClean="0">
                <a:solidFill>
                  <a:srgbClr val="7030A0"/>
                </a:solidFill>
                <a:latin typeface="+mn-lt"/>
              </a:rPr>
              <a:t> the heavens and the Earth!</a:t>
            </a:r>
            <a:endParaRPr lang="en-US" sz="28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6" name="Picture 2" descr="C:\Users\repp\AppData\Local\Microsoft\Windows\Temporary Internet Files\Content.IE5\K0O7W0UI\MC900083185[1].wm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"/>
          <a:stretch/>
        </p:blipFill>
        <p:spPr bwMode="auto">
          <a:xfrm>
            <a:off x="6516216" y="76665"/>
            <a:ext cx="2411760" cy="248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sil.si.edu/PAID/fullsize/SIL-033-120/SIL33-120-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4291" r="13859" b="36309"/>
          <a:stretch/>
        </p:blipFill>
        <p:spPr bwMode="auto">
          <a:xfrm>
            <a:off x="28600" y="1838475"/>
            <a:ext cx="4542326" cy="50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2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5937" y="4581128"/>
            <a:ext cx="1264039" cy="12640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Left Arrow 19"/>
          <p:cNvSpPr/>
          <p:nvPr/>
        </p:nvSpPr>
        <p:spPr>
          <a:xfrm rot="9578997">
            <a:off x="1025333" y="4801715"/>
            <a:ext cx="978408" cy="484632"/>
          </a:xfrm>
          <a:prstGeom prst="leftArrow">
            <a:avLst>
              <a:gd name="adj1" fmla="val 29036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07504" y="116632"/>
            <a:ext cx="9433048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sz="4000" kern="0" dirty="0" smtClean="0">
                <a:solidFill>
                  <a:srgbClr val="7030A0"/>
                </a:solidFill>
              </a:rPr>
              <a:t>Newton’s Universal Law of Gravitation</a:t>
            </a:r>
            <a:endParaRPr lang="en-US" sz="4000" kern="0" dirty="0">
              <a:solidFill>
                <a:srgbClr val="7030A0"/>
              </a:solidFill>
            </a:endParaRPr>
          </a:p>
        </p:txBody>
      </p:sp>
      <p:sp>
        <p:nvSpPr>
          <p:cNvPr id="7" name="Rectangle 14"/>
          <p:cNvSpPr txBox="1">
            <a:spLocks noChangeArrowheads="1"/>
          </p:cNvSpPr>
          <p:nvPr/>
        </p:nvSpPr>
        <p:spPr>
          <a:xfrm>
            <a:off x="0" y="980729"/>
            <a:ext cx="9144000" cy="2592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33400" indent="-533400">
              <a:buFont typeface="Arial" pitchFamily="34" charset="0"/>
              <a:buAutoNum type="arabicPeriod"/>
            </a:pPr>
            <a:r>
              <a:rPr lang="en-US" altLang="en-US" kern="0" dirty="0" smtClean="0"/>
              <a:t>There is an attractive force between every pair of masses</a:t>
            </a:r>
          </a:p>
          <a:p>
            <a:pPr marL="533400" indent="-533400">
              <a:buFont typeface="Arial" pitchFamily="34" charset="0"/>
              <a:buAutoNum type="arabicPeriod"/>
            </a:pPr>
            <a:r>
              <a:rPr lang="en-US" altLang="en-US" kern="0" dirty="0" smtClean="0"/>
              <a:t>The force is proportional to the product of the masses</a:t>
            </a:r>
          </a:p>
          <a:p>
            <a:pPr marL="533400" indent="-533400">
              <a:buFont typeface="Arial" pitchFamily="34" charset="0"/>
              <a:buAutoNum type="arabicPeriod"/>
            </a:pPr>
            <a:r>
              <a:rPr lang="en-US" altLang="en-US" kern="0" dirty="0" smtClean="0"/>
              <a:t>The force is </a:t>
            </a:r>
            <a:r>
              <a:rPr lang="en-US" altLang="en-US" i="1" kern="0" dirty="0" smtClean="0"/>
              <a:t>inversely</a:t>
            </a:r>
            <a:r>
              <a:rPr lang="en-US" altLang="en-US" kern="0" dirty="0" smtClean="0"/>
              <a:t> proportional to the </a:t>
            </a:r>
            <a:r>
              <a:rPr lang="en-US" altLang="en-US" i="1" kern="0" dirty="0" smtClean="0"/>
              <a:t>square</a:t>
            </a:r>
            <a:r>
              <a:rPr lang="en-US" altLang="en-US" kern="0" dirty="0" smtClean="0"/>
              <a:t> of the distance between the mass </a:t>
            </a:r>
            <a:r>
              <a:rPr lang="en-US" altLang="en-US" i="1" kern="0" dirty="0" smtClean="0"/>
              <a:t>centers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32040" y="4653136"/>
                <a:ext cx="3430683" cy="853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12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21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𝐺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653136"/>
                <a:ext cx="3430683" cy="8536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3347864" y="3901211"/>
            <a:ext cx="632020" cy="6320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Left Arrow 20"/>
          <p:cNvSpPr/>
          <p:nvPr/>
        </p:nvSpPr>
        <p:spPr>
          <a:xfrm rot="20378997">
            <a:off x="2740101" y="4159485"/>
            <a:ext cx="978408" cy="484632"/>
          </a:xfrm>
          <a:prstGeom prst="leftArrow">
            <a:avLst>
              <a:gd name="adj1" fmla="val 29036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37956" y="4217221"/>
            <a:ext cx="2625918" cy="9959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40968" y="5733256"/>
                <a:ext cx="7346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68" y="5733256"/>
                <a:ext cx="73468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47864" y="4417948"/>
                <a:ext cx="7429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417948"/>
                <a:ext cx="74296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403648" y="4221088"/>
                <a:ext cx="7659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221088"/>
                <a:ext cx="765979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555776" y="3745433"/>
                <a:ext cx="7742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745433"/>
                <a:ext cx="774251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339752" y="4561964"/>
                <a:ext cx="4538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561964"/>
                <a:ext cx="453842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6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1960439"/>
            <a:ext cx="1264039" cy="12640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Left Arrow 19"/>
          <p:cNvSpPr/>
          <p:nvPr/>
        </p:nvSpPr>
        <p:spPr>
          <a:xfrm rot="9578997">
            <a:off x="1951036" y="2181026"/>
            <a:ext cx="978408" cy="484632"/>
          </a:xfrm>
          <a:prstGeom prst="leftArrow">
            <a:avLst>
              <a:gd name="adj1" fmla="val 29036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0" y="86152"/>
                <a:ext cx="9144000" cy="648072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5pPr>
                <a:lvl6pPr marL="4572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6pPr>
                <a:lvl7pPr marL="9144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7pPr>
                <a:lvl8pPr marL="13716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8pPr>
                <a:lvl9pPr marL="18288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r>
                  <a:rPr lang="en-US" sz="4000" kern="0" dirty="0" smtClean="0">
                    <a:solidFill>
                      <a:srgbClr val="7030A0"/>
                    </a:solidFill>
                  </a:rPr>
                  <a:t>Case: </a:t>
                </a:r>
                <a14:m>
                  <m:oMath xmlns:m="http://schemas.openxmlformats.org/officeDocument/2006/math">
                    <m:r>
                      <a:rPr lang="en-CA" sz="4000" b="0" i="1" kern="0" smtClean="0">
                        <a:solidFill>
                          <a:srgbClr val="7030A0"/>
                        </a:solidFill>
                        <a:latin typeface="Cambria Math"/>
                      </a:rPr>
                      <m:t>𝑀</m:t>
                    </m:r>
                    <m:r>
                      <a:rPr lang="en-CA" sz="4000" b="0" i="1" kern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sz="4000" b="0" i="1" kern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endParaRPr lang="en-US" sz="4000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6152"/>
                <a:ext cx="9144000" cy="648072"/>
              </a:xfrm>
              <a:prstGeom prst="rect">
                <a:avLst/>
              </a:prstGeom>
              <a:blipFill rotWithShape="1">
                <a:blip r:embed="rId2"/>
                <a:stretch>
                  <a:fillRect l="-2333" t="-40566" b="-254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4"/>
              <p:cNvSpPr txBox="1">
                <a:spLocks noChangeArrowheads="1"/>
              </p:cNvSpPr>
              <p:nvPr/>
            </p:nvSpPr>
            <p:spPr>
              <a:xfrm>
                <a:off x="148144" y="3933056"/>
                <a:ext cx="8856984" cy="259228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>
                  <a:buNone/>
                </a:pPr>
                <a:r>
                  <a:rPr lang="en-US" altLang="en-US" kern="0" dirty="0" smtClean="0"/>
                  <a:t>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altLang="en-US" b="0" i="1" kern="0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CA" altLang="en-US" b="0" i="1" kern="0" smtClean="0">
                            <a:latin typeface="Cambria Math"/>
                          </a:rPr>
                          <m:t>𝑀𝑚</m:t>
                        </m:r>
                      </m:sub>
                    </m:sSub>
                  </m:oMath>
                </a14:m>
                <a:r>
                  <a:rPr lang="en-US" altLang="en-US" kern="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altLang="en-US" b="0" i="1" kern="0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CA" altLang="en-US" b="0" i="1" kern="0" smtClean="0">
                            <a:latin typeface="Cambria Math"/>
                          </a:rPr>
                          <m:t>𝑚𝑀</m:t>
                        </m:r>
                      </m:sub>
                    </m:sSub>
                  </m:oMath>
                </a14:m>
                <a:r>
                  <a:rPr lang="en-US" altLang="en-US" kern="0" dirty="0" smtClean="0"/>
                  <a:t> are </a:t>
                </a:r>
                <a:r>
                  <a:rPr lang="en-US" altLang="en-US" i="1" kern="0" dirty="0" smtClean="0"/>
                  <a:t>equal</a:t>
                </a:r>
                <a:r>
                  <a:rPr lang="en-US" altLang="en-US" kern="0" dirty="0" smtClean="0"/>
                  <a:t> in magnitude (&amp; opposite in direction), </a:t>
                </a:r>
                <a14:m>
                  <m:oMath xmlns:m="http://schemas.openxmlformats.org/officeDocument/2006/math">
                    <m:r>
                      <a:rPr lang="en-CA" altLang="en-US" b="0" i="1" kern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kern="0" dirty="0" smtClean="0"/>
                  <a:t> has a much stronger resistance to changes in its motion (</a:t>
                </a:r>
                <a14:m>
                  <m:oMath xmlns:m="http://schemas.openxmlformats.org/officeDocument/2006/math">
                    <m:r>
                      <a:rPr lang="en-CA" altLang="en-US" b="0" i="1" kern="0" smtClean="0">
                        <a:latin typeface="Cambria Math"/>
                      </a:rPr>
                      <m:t>𝑀</m:t>
                    </m:r>
                    <m:r>
                      <a:rPr lang="en-CA" altLang="en-US" b="0" i="1" kern="0" smtClean="0"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altLang="en-US" b="0" i="1" kern="0" smtClean="0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altLang="en-US" kern="0" dirty="0" smtClean="0"/>
                  <a:t>) and so its acceleration will be negligible in comparison to that of </a:t>
                </a:r>
                <a14:m>
                  <m:oMath xmlns:m="http://schemas.openxmlformats.org/officeDocument/2006/math">
                    <m:r>
                      <a:rPr lang="en-CA" altLang="en-US" b="0" i="1" kern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altLang="en-US" kern="0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altLang="en-US" b="0" i="1" kern="0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CA" altLang="en-US" b="0" i="1" kern="0" smtClean="0">
                            <a:latin typeface="Cambria Math"/>
                          </a:rPr>
                          <m:t>𝑀</m:t>
                        </m:r>
                      </m:sub>
                    </m:sSub>
                    <m:r>
                      <a:rPr lang="en-US" altLang="en-US" i="1" kern="0" smtClean="0">
                        <a:latin typeface="Cambria Math"/>
                        <a:ea typeface="Cambria Math"/>
                      </a:rPr>
                      <m:t>≪</m:t>
                    </m:r>
                    <m:sSub>
                      <m:sSubPr>
                        <m:ctrlPr>
                          <a:rPr lang="en-US" altLang="en-US" i="1" kern="0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CA" altLang="en-US" b="0" i="1" kern="0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CA" altLang="en-US" b="0" i="1" kern="0" smtClean="0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en-US" kern="0" dirty="0" smtClean="0"/>
                  <a:t>). </a:t>
                </a:r>
              </a:p>
              <a:p>
                <a:pPr marL="0" indent="0">
                  <a:buNone/>
                </a:pPr>
                <a:endParaRPr lang="en-US" altLang="en-US" sz="800" kern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kern="0" smtClean="0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US" altLang="en-US" kern="0" dirty="0" smtClean="0"/>
                  <a:t> we can approximate </a:t>
                </a:r>
                <a14:m>
                  <m:oMath xmlns:m="http://schemas.openxmlformats.org/officeDocument/2006/math">
                    <m:r>
                      <a:rPr lang="en-CA" altLang="en-US" i="1" kern="0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kern="0" dirty="0" smtClean="0"/>
                  <a:t> as being </a:t>
                </a:r>
                <a:r>
                  <a:rPr lang="en-US" altLang="en-US" kern="0" dirty="0" smtClean="0">
                    <a:solidFill>
                      <a:srgbClr val="7030A0"/>
                    </a:solidFill>
                  </a:rPr>
                  <a:t>at rest</a:t>
                </a:r>
                <a:r>
                  <a:rPr lang="en-US" altLang="en-US" kern="0" dirty="0"/>
                  <a:t> </a:t>
                </a:r>
                <a:r>
                  <a:rPr lang="en-US" altLang="en-US" kern="0" dirty="0" smtClean="0"/>
                  <a:t>(fixed in position)</a:t>
                </a:r>
              </a:p>
            </p:txBody>
          </p:sp>
        </mc:Choice>
        <mc:Fallback xmlns="">
          <p:sp>
            <p:nvSpPr>
              <p:cNvPr id="7" name="Rectangl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4" y="3933056"/>
                <a:ext cx="8856984" cy="2592287"/>
              </a:xfrm>
              <a:prstGeom prst="rect">
                <a:avLst/>
              </a:prstGeom>
              <a:blipFill rotWithShape="1">
                <a:blip r:embed="rId3"/>
                <a:stretch>
                  <a:fillRect l="-1376" t="-2118" r="-2065" b="-16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8064" y="2132856"/>
                <a:ext cx="3477812" cy="896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𝑀𝑚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𝑚𝑀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𝐺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132856"/>
                <a:ext cx="3477812" cy="8961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4273567" y="1280522"/>
            <a:ext cx="632020" cy="6320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Left Arrow 20"/>
          <p:cNvSpPr/>
          <p:nvPr/>
        </p:nvSpPr>
        <p:spPr>
          <a:xfrm rot="20378997">
            <a:off x="3665804" y="1538796"/>
            <a:ext cx="978408" cy="484632"/>
          </a:xfrm>
          <a:prstGeom prst="leftArrow">
            <a:avLst>
              <a:gd name="adj1" fmla="val 29036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963659" y="1596532"/>
            <a:ext cx="2625918" cy="99592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619672" y="3193812"/>
                <a:ext cx="5893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3193812"/>
                <a:ext cx="589392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50086" y="1817579"/>
                <a:ext cx="5819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86" y="1817579"/>
                <a:ext cx="581954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329351" y="1600399"/>
                <a:ext cx="9502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𝑀𝑚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51" y="1600399"/>
                <a:ext cx="95026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481479" y="1124744"/>
                <a:ext cx="9521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𝑚𝑀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479" y="1124744"/>
                <a:ext cx="952184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265455" y="1941275"/>
                <a:ext cx="4538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55" y="1941275"/>
                <a:ext cx="453842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9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0" y="86152"/>
                <a:ext cx="9144000" cy="648072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5pPr>
                <a:lvl6pPr marL="4572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6pPr>
                <a:lvl7pPr marL="9144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7pPr>
                <a:lvl8pPr marL="13716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8pPr>
                <a:lvl9pPr marL="18288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r>
                  <a:rPr lang="en-US" sz="4000" kern="0" dirty="0" smtClean="0">
                    <a:solidFill>
                      <a:srgbClr val="7030A0"/>
                    </a:solidFill>
                  </a:rPr>
                  <a:t>Example of </a:t>
                </a:r>
                <a14:m>
                  <m:oMath xmlns:m="http://schemas.openxmlformats.org/officeDocument/2006/math">
                    <m:r>
                      <a:rPr lang="en-CA" sz="4000" b="0" i="1" kern="0" smtClean="0">
                        <a:solidFill>
                          <a:srgbClr val="7030A0"/>
                        </a:solidFill>
                        <a:latin typeface="Cambria Math"/>
                      </a:rPr>
                      <m:t>𝑀</m:t>
                    </m:r>
                    <m:r>
                      <a:rPr lang="en-CA" sz="4000" b="0" i="1" kern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sz="4000" b="0" i="1" kern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endParaRPr lang="en-US" sz="4000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6152"/>
                <a:ext cx="9144000" cy="648072"/>
              </a:xfrm>
              <a:prstGeom prst="rect">
                <a:avLst/>
              </a:prstGeom>
              <a:blipFill rotWithShape="1">
                <a:blip r:embed="rId2"/>
                <a:stretch>
                  <a:fillRect l="-2333" t="-40566" b="-254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6640" y="5085184"/>
                <a:ext cx="5893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" y="5085184"/>
                <a:ext cx="589392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02700" y="3861048"/>
                <a:ext cx="5819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700" y="3861048"/>
                <a:ext cx="581954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/>
          <a:srcRect b="83758"/>
          <a:stretch/>
        </p:blipFill>
        <p:spPr bwMode="auto">
          <a:xfrm>
            <a:off x="-1836712" y="4797153"/>
            <a:ext cx="12688502" cy="20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54" y="3944981"/>
            <a:ext cx="698018" cy="5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4"/>
              <p:cNvSpPr txBox="1">
                <a:spLocks noChangeArrowheads="1"/>
              </p:cNvSpPr>
              <p:nvPr/>
            </p:nvSpPr>
            <p:spPr>
              <a:xfrm>
                <a:off x="56924" y="734224"/>
                <a:ext cx="8856984" cy="259228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>
                  <a:buNone/>
                </a:pPr>
                <a:r>
                  <a:rPr lang="en-CA" altLang="en-US" kern="0" dirty="0" smtClean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CA" altLang="en-US" i="1" ker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CA" altLang="en-US" i="1" kern="0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CA" altLang="en-US" kern="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en-US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altLang="en-US" b="0" i="1" kern="0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CA" altLang="en-US" b="0" i="1" kern="0" smtClean="0">
                            <a:latin typeface="Cambria Math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A" altLang="en-US" kern="0" dirty="0" smtClean="0"/>
                  <a:t>:</a:t>
                </a:r>
              </a:p>
              <a:p>
                <a:pPr marL="0" indent="0">
                  <a:buNone/>
                </a:pPr>
                <a:endParaRPr lang="en-CA" altLang="en-US" sz="800" kern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en-US" b="0" i="1" kern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altLang="en-US" b="0" i="1" kern="0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altLang="en-US" b="0" i="1" kern="0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CA" altLang="en-US" b="0" i="1" kern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altLang="en-US" b="0" i="1" kern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altLang="en-US" b="0" i="1" kern="0" smtClean="0"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en-CA" altLang="en-US" b="0" i="1" kern="0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CA" altLang="en-US" b="0" i="1" kern="0" smtClean="0"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en-CA" altLang="en-US" kern="0" dirty="0" smtClean="0"/>
              </a:p>
              <a:p>
                <a:pPr marL="0" indent="0">
                  <a:buNone/>
                </a:pPr>
                <a:endParaRPr lang="en-CA" altLang="en-US" sz="800" kern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en-US" i="1" kern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altLang="en-US" b="0" i="1" kern="0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altLang="en-US" b="0" i="1" kern="0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  <m:r>
                        <a:rPr lang="en-CA" altLang="en-US" b="0" i="1" kern="0" smtClean="0"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en-CA" altLang="en-US" kern="0" dirty="0"/>
              </a:p>
            </p:txBody>
          </p:sp>
        </mc:Choice>
        <mc:Fallback xmlns="">
          <p:sp>
            <p:nvSpPr>
              <p:cNvPr id="17" name="Rectangl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4" y="734224"/>
                <a:ext cx="8856984" cy="2592287"/>
              </a:xfrm>
              <a:prstGeom prst="rect">
                <a:avLst/>
              </a:prstGeom>
              <a:blipFill rotWithShape="1">
                <a:blip r:embed="rId7"/>
                <a:stretch>
                  <a:fillRect l="-1376" t="-21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rot="5400000">
            <a:off x="4023929" y="4613410"/>
            <a:ext cx="838200" cy="1588"/>
          </a:xfrm>
          <a:prstGeom prst="straightConnector1">
            <a:avLst/>
          </a:prstGeom>
          <a:ln w="762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485416" y="4221088"/>
                <a:ext cx="7012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en-US" sz="2800" i="1" kern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altLang="en-US" sz="2800" i="1" ker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altLang="en-US" sz="2800" i="1" ker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416" y="4221088"/>
                <a:ext cx="701282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0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0" y="86152"/>
                <a:ext cx="9144000" cy="648072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5pPr>
                <a:lvl6pPr marL="4572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6pPr>
                <a:lvl7pPr marL="9144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7pPr>
                <a:lvl8pPr marL="13716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8pPr>
                <a:lvl9pPr marL="18288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r>
                  <a:rPr lang="en-US" sz="4000" kern="0" dirty="0" smtClean="0">
                    <a:solidFill>
                      <a:srgbClr val="7030A0"/>
                    </a:solidFill>
                  </a:rPr>
                  <a:t>Example of </a:t>
                </a:r>
                <a14:m>
                  <m:oMath xmlns:m="http://schemas.openxmlformats.org/officeDocument/2006/math">
                    <m:r>
                      <a:rPr lang="en-CA" sz="4000" b="0" i="1" kern="0" smtClean="0">
                        <a:solidFill>
                          <a:srgbClr val="7030A0"/>
                        </a:solidFill>
                        <a:latin typeface="Cambria Math"/>
                      </a:rPr>
                      <m:t>𝑀</m:t>
                    </m:r>
                    <m:r>
                      <a:rPr lang="en-CA" sz="4000" b="0" i="1" kern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sz="4000" b="0" i="1" kern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endParaRPr lang="en-US" sz="4000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6152"/>
                <a:ext cx="9144000" cy="648072"/>
              </a:xfrm>
              <a:prstGeom prst="rect">
                <a:avLst/>
              </a:prstGeom>
              <a:blipFill rotWithShape="1">
                <a:blip r:embed="rId2"/>
                <a:stretch>
                  <a:fillRect l="-2333" t="-40566" b="-254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6640" y="5085184"/>
                <a:ext cx="5893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0" y="5085184"/>
                <a:ext cx="589392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02700" y="3861048"/>
                <a:ext cx="5819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700" y="3861048"/>
                <a:ext cx="581954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/>
          <a:srcRect b="83758"/>
          <a:stretch/>
        </p:blipFill>
        <p:spPr bwMode="auto">
          <a:xfrm>
            <a:off x="-1836712" y="4797153"/>
            <a:ext cx="12688502" cy="206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54" y="3944981"/>
            <a:ext cx="698018" cy="5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4"/>
              <p:cNvSpPr txBox="1">
                <a:spLocks noChangeArrowheads="1"/>
              </p:cNvSpPr>
              <p:nvPr/>
            </p:nvSpPr>
            <p:spPr>
              <a:xfrm>
                <a:off x="56924" y="734224"/>
                <a:ext cx="8856984" cy="259228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>
                  <a:buNone/>
                </a:pPr>
                <a:r>
                  <a:rPr lang="en-CA" altLang="en-US" kern="0" dirty="0" smtClean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ker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CA" altLang="en-US" i="1" ker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CA" altLang="en-US" i="1" kern="0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CA" altLang="en-US" kern="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altLang="en-US" i="1" kern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altLang="en-US" b="0" i="1" kern="0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CA" altLang="en-US" b="0" i="1" kern="0" smtClean="0">
                            <a:latin typeface="Cambria Math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A" altLang="en-US" kern="0" dirty="0" smtClean="0"/>
                  <a:t>:</a:t>
                </a:r>
              </a:p>
              <a:p>
                <a:pPr marL="0" indent="0">
                  <a:buNone/>
                </a:pPr>
                <a:endParaRPr lang="en-CA" altLang="en-US" sz="800" kern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en-US" b="0" i="1" kern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altLang="en-US" b="0" i="1" kern="0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altLang="en-US" b="0" i="1" kern="0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CA" altLang="en-US" b="0" i="1" kern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altLang="en-US" b="0" i="1" kern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altLang="en-US" b="0" i="1" kern="0" smtClean="0">
                              <a:latin typeface="Cambria Math"/>
                            </a:rPr>
                            <m:t>𝐹</m:t>
                          </m:r>
                        </m:num>
                        <m:den>
                          <m:r>
                            <a:rPr lang="en-CA" altLang="en-US" b="0" i="1" kern="0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CA" altLang="en-US" b="0" i="1" kern="0" smtClean="0">
                          <a:latin typeface="Cambria Math"/>
                        </a:rPr>
                        <m:t>=</m:t>
                      </m:r>
                      <m:r>
                        <a:rPr lang="en-CA" altLang="en-US" b="0" i="1" kern="0" smtClean="0">
                          <a:latin typeface="Cambria Math"/>
                        </a:rPr>
                        <m:t>𝐺</m:t>
                      </m:r>
                      <m:f>
                        <m:fPr>
                          <m:ctrlPr>
                            <a:rPr lang="en-CA" altLang="en-US" b="0" i="1" kern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altLang="en-US" b="0" i="1" kern="0" smtClean="0">
                              <a:latin typeface="Cambria Math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en-CA" altLang="en-US" b="0" i="1" kern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altLang="en-US" b="0" i="1" kern="0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CA" altLang="en-US" b="0" i="1" kern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CA" altLang="en-US" b="0" i="1" kern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altLang="en-US" b="0" i="1" kern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CA" altLang="en-US" b="0" i="1" kern="0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CA" altLang="en-US" b="0" i="1" kern="0" smtClean="0">
                          <a:latin typeface="Cambria Math"/>
                        </a:rPr>
                        <m:t>=</m:t>
                      </m:r>
                      <m:r>
                        <a:rPr lang="en-CA" altLang="en-US" i="1" kern="0">
                          <a:latin typeface="Cambria Math"/>
                        </a:rPr>
                        <m:t>𝐺</m:t>
                      </m:r>
                      <m:f>
                        <m:fPr>
                          <m:ctrlPr>
                            <a:rPr lang="en-CA" altLang="en-US" i="1" ker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altLang="en-US" i="1" kern="0">
                              <a:latin typeface="Cambria Math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lang="en-CA" altLang="en-US" i="1" ker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altLang="en-US" i="1" ker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CA" altLang="en-US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altLang="en-US" b="0" i="1" kern="0" smtClean="0">
                          <a:latin typeface="Cambria Math"/>
                        </a:rPr>
                        <m:t>=</m:t>
                      </m:r>
                      <m:r>
                        <a:rPr lang="en-CA" altLang="en-US" b="0" i="1" kern="0" smtClean="0">
                          <a:latin typeface="Cambria Math"/>
                        </a:rPr>
                        <m:t>𝑔</m:t>
                      </m:r>
                      <m:r>
                        <a:rPr lang="en-CA" altLang="en-US" b="0" i="1" kern="0" smtClean="0">
                          <a:latin typeface="Cambria Math"/>
                        </a:rPr>
                        <m:t>=9.81</m:t>
                      </m:r>
                      <m:f>
                        <m:fPr>
                          <m:ctrlPr>
                            <a:rPr lang="en-CA" altLang="en-US" b="0" i="1" kern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altLang="en-US" b="0" i="0" kern="0" smtClean="0">
                              <a:latin typeface="Cambria Math"/>
                            </a:rPr>
                            <m:t>m</m:t>
                          </m:r>
                        </m:num>
                        <m:den>
                          <m:sSup>
                            <m:sSupPr>
                              <m:ctrlPr>
                                <a:rPr lang="en-CA" altLang="en-US" b="0" i="1" kern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altLang="en-US" b="0" i="0" kern="0" smtClean="0">
                                  <a:latin typeface="Cambria Math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CA" altLang="en-US" b="0" i="1" kern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altLang="en-US" kern="0" dirty="0" smtClean="0"/>
              </a:p>
              <a:p>
                <a:pPr marL="0" indent="0">
                  <a:buNone/>
                </a:pPr>
                <a:endParaRPr lang="en-CA" altLang="en-US" sz="800" kern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en-US" i="1" kern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altLang="en-US" b="0" i="1" kern="0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altLang="en-US" b="0" i="1" kern="0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  <m:r>
                        <a:rPr lang="en-CA" altLang="en-US" b="0" i="1" kern="0" smtClean="0">
                          <a:latin typeface="Cambria Math"/>
                        </a:rPr>
                        <m:t>=</m:t>
                      </m:r>
                      <m:r>
                        <a:rPr lang="en-CA" altLang="en-US" i="1" kern="0">
                          <a:latin typeface="Cambria Math"/>
                        </a:rPr>
                        <m:t>𝐺</m:t>
                      </m:r>
                      <m:f>
                        <m:fPr>
                          <m:ctrlPr>
                            <a:rPr lang="en-CA" altLang="en-US" i="1" ker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altLang="en-US" b="0" i="1" kern="0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CA" altLang="en-US" i="1" ker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altLang="en-US" i="1" ker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CA" altLang="en-US" i="1" ker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altLang="en-US" b="0" i="1" kern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altLang="en-US" b="0" i="1" kern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altLang="en-US" b="0" i="1" kern="0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en-CA" altLang="en-US" b="0" i="1" kern="0" smtClean="0">
                              <a:latin typeface="Cambria Math"/>
                            </a:rPr>
                            <m:t>𝑀</m:t>
                          </m:r>
                        </m:den>
                      </m:f>
                      <m:r>
                        <a:rPr lang="en-CA" altLang="en-US" b="0" i="1" kern="0" smtClean="0">
                          <a:latin typeface="Cambria Math"/>
                        </a:rPr>
                        <m:t>𝑔</m:t>
                      </m:r>
                      <m:r>
                        <a:rPr lang="en-CA" altLang="en-US" b="0" i="1" kern="0" smtClean="0">
                          <a:latin typeface="Cambria Math"/>
                          <a:ea typeface="Cambria Math"/>
                        </a:rPr>
                        <m:t>≪</m:t>
                      </m:r>
                      <m:r>
                        <a:rPr lang="en-CA" altLang="en-US" b="0" i="1" kern="0" smtClean="0">
                          <a:latin typeface="Cambria Math"/>
                          <a:ea typeface="Cambria Math"/>
                        </a:rPr>
                        <m:t>𝑔</m:t>
                      </m:r>
                    </m:oMath>
                  </m:oMathPara>
                </a14:m>
                <a:endParaRPr lang="en-CA" altLang="en-US" kern="0" dirty="0"/>
              </a:p>
            </p:txBody>
          </p:sp>
        </mc:Choice>
        <mc:Fallback xmlns="">
          <p:sp>
            <p:nvSpPr>
              <p:cNvPr id="17" name="Rectangl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4" y="734224"/>
                <a:ext cx="8856984" cy="2592287"/>
              </a:xfrm>
              <a:prstGeom prst="rect">
                <a:avLst/>
              </a:prstGeom>
              <a:blipFill rotWithShape="1">
                <a:blip r:embed="rId7"/>
                <a:stretch>
                  <a:fillRect l="-1376" t="-21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rot="5400000">
            <a:off x="4023929" y="4613410"/>
            <a:ext cx="838200" cy="1588"/>
          </a:xfrm>
          <a:prstGeom prst="straightConnector1">
            <a:avLst/>
          </a:prstGeom>
          <a:ln w="76200">
            <a:solidFill>
              <a:srgbClr val="0099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485416" y="4221088"/>
                <a:ext cx="7012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en-US" sz="2800" i="1" kern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altLang="en-US" sz="2800" i="1" ker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altLang="en-US" sz="2800" i="1" ker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416" y="4221088"/>
                <a:ext cx="701282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3"/>
              <p:cNvSpPr txBox="1">
                <a:spLocks noChangeArrowheads="1"/>
              </p:cNvSpPr>
              <p:nvPr/>
            </p:nvSpPr>
            <p:spPr>
              <a:xfrm>
                <a:off x="6156176" y="265485"/>
                <a:ext cx="3273734" cy="64323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FF0000"/>
                    </a:solidFill>
                    <a:latin typeface="Calibri"/>
                  </a:rPr>
                  <a:t>Independent of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CA" dirty="0" smtClean="0">
                    <a:solidFill>
                      <a:srgbClr val="FF0000"/>
                    </a:solidFill>
                    <a:latin typeface="Calibri"/>
                  </a:rPr>
                  <a:t>!</a:t>
                </a:r>
              </a:p>
              <a:p>
                <a:pPr eaLnBrk="1" hangingPunct="1">
                  <a:buFont typeface="Wingdings" charset="2"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2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65485"/>
                <a:ext cx="3273734" cy="643235"/>
              </a:xfrm>
              <a:prstGeom prst="rect">
                <a:avLst/>
              </a:prstGeom>
              <a:blipFill rotWithShape="1">
                <a:blip r:embed="rId9"/>
                <a:stretch>
                  <a:fillRect l="-3911" t="-8571" b="-8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H="1">
            <a:off x="6228184" y="735788"/>
            <a:ext cx="1296144" cy="89301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46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t="-1250" b="-1"/>
          <a:stretch>
            <a:fillRect/>
          </a:stretch>
        </p:blipFill>
        <p:spPr bwMode="auto">
          <a:xfrm>
            <a:off x="5954541" y="2916423"/>
            <a:ext cx="1021644" cy="103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 rot="-5400000">
            <a:off x="6133068" y="103755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eft Arrow 16"/>
          <p:cNvSpPr/>
          <p:nvPr/>
        </p:nvSpPr>
        <p:spPr>
          <a:xfrm rot="16200000">
            <a:off x="5998737" y="1660339"/>
            <a:ext cx="978408" cy="484632"/>
          </a:xfrm>
          <a:prstGeom prst="leftArrow">
            <a:avLst>
              <a:gd name="adj1" fmla="val 29036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107504" y="116632"/>
                <a:ext cx="9001000" cy="648072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5pPr>
                <a:lvl6pPr marL="4572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6pPr>
                <a:lvl7pPr marL="9144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7pPr>
                <a:lvl8pPr marL="13716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8pPr>
                <a:lvl9pPr marL="18288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r>
                  <a:rPr lang="en-US" sz="4000" kern="0" dirty="0" smtClean="0">
                    <a:solidFill>
                      <a:srgbClr val="7030A0"/>
                    </a:solidFill>
                  </a:rPr>
                  <a:t>Circular Orbits (</a:t>
                </a:r>
                <a14:m>
                  <m:oMath xmlns:m="http://schemas.openxmlformats.org/officeDocument/2006/math"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</a:rPr>
                      <m:t>𝑀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sz="4000" kern="0" dirty="0" smtClean="0">
                    <a:solidFill>
                      <a:srgbClr val="7030A0"/>
                    </a:solidFill>
                  </a:rPr>
                  <a:t>)</a:t>
                </a:r>
                <a:endParaRPr lang="en-US" sz="4000" kern="0" dirty="0">
                  <a:solidFill>
                    <a:srgbClr val="7030A0"/>
                  </a:solidFill>
                </a:endParaRPr>
              </a:p>
              <a:p>
                <a:pPr eaLnBrk="1" hangingPunct="1"/>
                <a:endParaRPr lang="en-US" sz="4000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6632"/>
                <a:ext cx="9001000" cy="648072"/>
              </a:xfrm>
              <a:prstGeom prst="rect">
                <a:avLst/>
              </a:prstGeom>
              <a:blipFill rotWithShape="1">
                <a:blip r:embed="rId4"/>
                <a:stretch>
                  <a:fillRect l="-2439" t="-40566" b="-254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ircular Arrow 8"/>
          <p:cNvSpPr/>
          <p:nvPr/>
        </p:nvSpPr>
        <p:spPr>
          <a:xfrm rot="16200000">
            <a:off x="4246342" y="1288606"/>
            <a:ext cx="4534672" cy="4498643"/>
          </a:xfrm>
          <a:prstGeom prst="circularArrow">
            <a:avLst>
              <a:gd name="adj1" fmla="val 1799"/>
              <a:gd name="adj2" fmla="val 1142319"/>
              <a:gd name="adj3" fmla="val 20399323"/>
              <a:gd name="adj4" fmla="val 21525761"/>
              <a:gd name="adj5" fmla="val 27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71888" y="1392423"/>
            <a:ext cx="1124448" cy="0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495033" y="1036248"/>
                <a:ext cx="5333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92D05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sz="32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033" y="1036248"/>
                <a:ext cx="533351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88224" y="2105419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105419"/>
                <a:ext cx="503086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81272" y="3974730"/>
                <a:ext cx="5893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272" y="3974730"/>
                <a:ext cx="589392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174386" y="569000"/>
                <a:ext cx="5819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386" y="569000"/>
                <a:ext cx="581954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Arrow 17"/>
          <p:cNvSpPr/>
          <p:nvPr/>
        </p:nvSpPr>
        <p:spPr>
          <a:xfrm rot="5400000">
            <a:off x="5976159" y="2748495"/>
            <a:ext cx="978408" cy="484632"/>
          </a:xfrm>
          <a:prstGeom prst="leftArrow">
            <a:avLst>
              <a:gd name="adj1" fmla="val 29036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5454786" y="2416669"/>
            <a:ext cx="2057400" cy="89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107504" y="847005"/>
            <a:ext cx="4248472" cy="139634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Force </a:t>
            </a:r>
            <a:r>
              <a:rPr lang="en-CA" i="1" dirty="0" smtClean="0">
                <a:latin typeface="Calibri"/>
              </a:rPr>
              <a:t>perpendicular</a:t>
            </a:r>
            <a:r>
              <a:rPr lang="en-CA" dirty="0" smtClean="0">
                <a:latin typeface="Calibri"/>
              </a:rPr>
              <a:t> to motion continually changes </a:t>
            </a:r>
            <a:r>
              <a:rPr lang="en-CA" i="1" dirty="0" smtClean="0">
                <a:latin typeface="Calibri"/>
              </a:rPr>
              <a:t>direction</a:t>
            </a:r>
            <a:r>
              <a:rPr lang="en-CA" dirty="0" smtClean="0">
                <a:latin typeface="Calibri"/>
              </a:rPr>
              <a:t>, but </a:t>
            </a:r>
            <a:r>
              <a:rPr lang="en-CA" u="sng" dirty="0" smtClean="0">
                <a:latin typeface="Calibri"/>
              </a:rPr>
              <a:t>not speed</a:t>
            </a:r>
            <a:r>
              <a:rPr lang="en-CA" dirty="0" smtClean="0">
                <a:latin typeface="Calibri"/>
              </a:rPr>
              <a:t>.</a:t>
            </a:r>
            <a:endParaRPr lang="en-CA" b="1" dirty="0" smtClean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>
            <a:off x="4355976" y="1545179"/>
            <a:ext cx="1889649" cy="587677"/>
          </a:xfrm>
          <a:prstGeom prst="straightConnector1">
            <a:avLst/>
          </a:prstGeom>
          <a:noFill/>
          <a:ln w="76200" cap="flat" cmpd="sng" algn="ctr">
            <a:solidFill>
              <a:srgbClr val="009999"/>
            </a:solidFill>
            <a:prstDash val="soli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"/>
              <p:cNvSpPr txBox="1">
                <a:spLocks noChangeArrowheads="1"/>
              </p:cNvSpPr>
              <p:nvPr/>
            </p:nvSpPr>
            <p:spPr>
              <a:xfrm>
                <a:off x="33928" y="2735456"/>
                <a:ext cx="3529960" cy="139634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Ignore this force. </a:t>
                </a:r>
                <a14:m>
                  <m:oMath xmlns:m="http://schemas.openxmlformats.org/officeDocument/2006/math">
                    <m:r>
                      <a:rPr lang="en-CA" altLang="en-US" i="1" kern="0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kern="0" dirty="0"/>
                  <a:t> </a:t>
                </a:r>
                <a:r>
                  <a:rPr lang="en-US" altLang="en-US" kern="0" dirty="0" smtClean="0"/>
                  <a:t>is approximately </a:t>
                </a:r>
                <a:r>
                  <a:rPr lang="en-US" altLang="en-US" kern="0" dirty="0" smtClean="0">
                    <a:solidFill>
                      <a:srgbClr val="7030A0"/>
                    </a:solidFill>
                  </a:rPr>
                  <a:t>at </a:t>
                </a:r>
                <a:r>
                  <a:rPr lang="en-US" altLang="en-US" kern="0" dirty="0">
                    <a:solidFill>
                      <a:srgbClr val="7030A0"/>
                    </a:solidFill>
                  </a:rPr>
                  <a:t>rest</a:t>
                </a:r>
                <a:r>
                  <a:rPr lang="en-US" altLang="en-US" kern="0" dirty="0"/>
                  <a:t> (fixed in position</a:t>
                </a:r>
                <a:r>
                  <a:rPr lang="en-US" altLang="en-US" kern="0" dirty="0" smtClean="0"/>
                  <a:t>).</a:t>
                </a:r>
                <a:endParaRPr lang="en-US" altLang="en-US" kern="0" dirty="0"/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b="1" u="sng" dirty="0" smtClean="0">
                  <a:latin typeface="Calibri"/>
                </a:endParaRPr>
              </a:p>
              <a:p>
                <a:pPr eaLnBrk="1" hangingPunct="1">
                  <a:buFont typeface="Wingdings" charset="2"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2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8" y="2735456"/>
                <a:ext cx="3529960" cy="1396347"/>
              </a:xfrm>
              <a:prstGeom prst="rect">
                <a:avLst/>
              </a:prstGeom>
              <a:blipFill rotWithShape="1">
                <a:blip r:embed="rId9"/>
                <a:stretch>
                  <a:fillRect l="-3627" t="-3930" b="-109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5" idx="3"/>
            <a:endCxn id="18" idx="2"/>
          </p:cNvCxnSpPr>
          <p:nvPr/>
        </p:nvCxnSpPr>
        <p:spPr>
          <a:xfrm flipV="1">
            <a:off x="3563888" y="2743923"/>
            <a:ext cx="2659159" cy="689707"/>
          </a:xfrm>
          <a:prstGeom prst="straightConnector1">
            <a:avLst/>
          </a:prstGeom>
          <a:noFill/>
          <a:ln w="76200" cap="flat" cmpd="sng" algn="ctr">
            <a:solidFill>
              <a:srgbClr val="009999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215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t="-1250" b="-1"/>
          <a:stretch>
            <a:fillRect/>
          </a:stretch>
        </p:blipFill>
        <p:spPr bwMode="auto">
          <a:xfrm>
            <a:off x="5954541" y="2916423"/>
            <a:ext cx="1021644" cy="103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 rot="-5400000">
            <a:off x="6133068" y="103755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eft Arrow 16"/>
          <p:cNvSpPr/>
          <p:nvPr/>
        </p:nvSpPr>
        <p:spPr>
          <a:xfrm rot="16200000">
            <a:off x="5998737" y="1660339"/>
            <a:ext cx="978408" cy="484632"/>
          </a:xfrm>
          <a:prstGeom prst="leftArrow">
            <a:avLst>
              <a:gd name="adj1" fmla="val 29036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107504" y="116632"/>
                <a:ext cx="9001000" cy="648072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5pPr>
                <a:lvl6pPr marL="4572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6pPr>
                <a:lvl7pPr marL="9144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7pPr>
                <a:lvl8pPr marL="13716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8pPr>
                <a:lvl9pPr marL="18288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r>
                  <a:rPr lang="en-US" sz="4000" kern="0" dirty="0" smtClean="0">
                    <a:solidFill>
                      <a:srgbClr val="7030A0"/>
                    </a:solidFill>
                  </a:rPr>
                  <a:t>Circular Orbits (</a:t>
                </a:r>
                <a14:m>
                  <m:oMath xmlns:m="http://schemas.openxmlformats.org/officeDocument/2006/math"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</a:rPr>
                      <m:t>𝑀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sz="4000" kern="0" dirty="0" smtClean="0">
                    <a:solidFill>
                      <a:srgbClr val="7030A0"/>
                    </a:solidFill>
                  </a:rPr>
                  <a:t>)</a:t>
                </a:r>
                <a:endParaRPr lang="en-US" sz="4000" kern="0" dirty="0">
                  <a:solidFill>
                    <a:srgbClr val="7030A0"/>
                  </a:solidFill>
                </a:endParaRPr>
              </a:p>
              <a:p>
                <a:pPr eaLnBrk="1" hangingPunct="1"/>
                <a:endParaRPr lang="en-US" sz="4000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6632"/>
                <a:ext cx="9001000" cy="648072"/>
              </a:xfrm>
              <a:prstGeom prst="rect">
                <a:avLst/>
              </a:prstGeom>
              <a:blipFill rotWithShape="1">
                <a:blip r:embed="rId4"/>
                <a:stretch>
                  <a:fillRect l="-2439" t="-40566" b="-254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ircular Arrow 8"/>
          <p:cNvSpPr/>
          <p:nvPr/>
        </p:nvSpPr>
        <p:spPr>
          <a:xfrm rot="16200000">
            <a:off x="4246342" y="1288606"/>
            <a:ext cx="4534672" cy="4498643"/>
          </a:xfrm>
          <a:prstGeom prst="circularArrow">
            <a:avLst>
              <a:gd name="adj1" fmla="val 1799"/>
              <a:gd name="adj2" fmla="val 1142319"/>
              <a:gd name="adj3" fmla="val 20399323"/>
              <a:gd name="adj4" fmla="val 21525761"/>
              <a:gd name="adj5" fmla="val 27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71888" y="1392423"/>
            <a:ext cx="1124448" cy="0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495033" y="1036248"/>
                <a:ext cx="5333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92D05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sz="32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033" y="1036248"/>
                <a:ext cx="533351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88224" y="2105419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105419"/>
                <a:ext cx="503086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81272" y="3974730"/>
                <a:ext cx="5893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272" y="3974730"/>
                <a:ext cx="589392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174386" y="569000"/>
                <a:ext cx="5819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386" y="569000"/>
                <a:ext cx="581954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Arrow 17"/>
          <p:cNvSpPr/>
          <p:nvPr/>
        </p:nvSpPr>
        <p:spPr>
          <a:xfrm rot="5400000">
            <a:off x="5976159" y="2748495"/>
            <a:ext cx="978408" cy="484632"/>
          </a:xfrm>
          <a:prstGeom prst="leftArrow">
            <a:avLst>
              <a:gd name="adj1" fmla="val 29036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5454786" y="2416669"/>
            <a:ext cx="2057400" cy="89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3"/>
              <p:cNvSpPr txBox="1">
                <a:spLocks noChangeArrowheads="1"/>
              </p:cNvSpPr>
              <p:nvPr/>
            </p:nvSpPr>
            <p:spPr>
              <a:xfrm>
                <a:off x="107504" y="847005"/>
                <a:ext cx="4320480" cy="582235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Calculate speed,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CA" dirty="0" smtClean="0">
                    <a:latin typeface="Calibri"/>
                  </a:rPr>
                  <a:t>, using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𝐹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  <m:r>
                      <a:rPr lang="en-CA" b="0" i="1" smtClean="0">
                        <a:latin typeface="Cambria Math"/>
                      </a:rPr>
                      <m:t>𝑚𝑎</m:t>
                    </m:r>
                  </m:oMath>
                </a14:m>
                <a:r>
                  <a:rPr lang="en-CA" dirty="0" smtClean="0"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𝑎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/>
                      </a:rPr>
                      <m:t>/</m:t>
                    </m:r>
                    <m:r>
                      <a:rPr lang="en-CA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CA" dirty="0" smtClean="0">
                    <a:latin typeface="Calibri"/>
                  </a:rPr>
                  <a:t>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eaLnBrk="1" hangingPunct="1">
                  <a:buFont typeface="Wingdings" charset="2"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2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847005"/>
                <a:ext cx="4320480" cy="5822355"/>
              </a:xfrm>
              <a:prstGeom prst="rect">
                <a:avLst/>
              </a:prstGeom>
              <a:blipFill rotWithShape="1">
                <a:blip r:embed="rId9"/>
                <a:stretch>
                  <a:fillRect l="-2966" t="-9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8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t="-1250" b="-1"/>
          <a:stretch>
            <a:fillRect/>
          </a:stretch>
        </p:blipFill>
        <p:spPr bwMode="auto">
          <a:xfrm>
            <a:off x="5954541" y="2916423"/>
            <a:ext cx="1021644" cy="103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 rot="-5400000">
            <a:off x="6133068" y="103755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eft Arrow 16"/>
          <p:cNvSpPr/>
          <p:nvPr/>
        </p:nvSpPr>
        <p:spPr>
          <a:xfrm rot="16200000">
            <a:off x="5998737" y="1660339"/>
            <a:ext cx="978408" cy="484632"/>
          </a:xfrm>
          <a:prstGeom prst="leftArrow">
            <a:avLst>
              <a:gd name="adj1" fmla="val 29036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107504" y="116632"/>
                <a:ext cx="9001000" cy="648072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5pPr>
                <a:lvl6pPr marL="4572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6pPr>
                <a:lvl7pPr marL="9144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7pPr>
                <a:lvl8pPr marL="13716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8pPr>
                <a:lvl9pPr marL="18288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r>
                  <a:rPr lang="en-US" sz="4000" kern="0" dirty="0" smtClean="0">
                    <a:solidFill>
                      <a:srgbClr val="7030A0"/>
                    </a:solidFill>
                  </a:rPr>
                  <a:t>Circular Orbits (</a:t>
                </a:r>
                <a14:m>
                  <m:oMath xmlns:m="http://schemas.openxmlformats.org/officeDocument/2006/math"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</a:rPr>
                      <m:t>𝑀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sz="4000" kern="0" dirty="0" smtClean="0">
                    <a:solidFill>
                      <a:srgbClr val="7030A0"/>
                    </a:solidFill>
                  </a:rPr>
                  <a:t>)</a:t>
                </a:r>
                <a:endParaRPr lang="en-US" sz="4000" kern="0" dirty="0">
                  <a:solidFill>
                    <a:srgbClr val="7030A0"/>
                  </a:solidFill>
                </a:endParaRPr>
              </a:p>
              <a:p>
                <a:pPr eaLnBrk="1" hangingPunct="1"/>
                <a:endParaRPr lang="en-US" sz="4000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6632"/>
                <a:ext cx="9001000" cy="648072"/>
              </a:xfrm>
              <a:prstGeom prst="rect">
                <a:avLst/>
              </a:prstGeom>
              <a:blipFill rotWithShape="1">
                <a:blip r:embed="rId4"/>
                <a:stretch>
                  <a:fillRect l="-2439" t="-40566" b="-254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ircular Arrow 8"/>
          <p:cNvSpPr/>
          <p:nvPr/>
        </p:nvSpPr>
        <p:spPr>
          <a:xfrm rot="16200000">
            <a:off x="4246342" y="1288606"/>
            <a:ext cx="4534672" cy="4498643"/>
          </a:xfrm>
          <a:prstGeom prst="circularArrow">
            <a:avLst>
              <a:gd name="adj1" fmla="val 1799"/>
              <a:gd name="adj2" fmla="val 1142319"/>
              <a:gd name="adj3" fmla="val 20399323"/>
              <a:gd name="adj4" fmla="val 21525761"/>
              <a:gd name="adj5" fmla="val 27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71888" y="1392423"/>
            <a:ext cx="1124448" cy="0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495033" y="1036248"/>
                <a:ext cx="5333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92D05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sz="3200" dirty="0"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033" y="1036248"/>
                <a:ext cx="533351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88224" y="2105419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105419"/>
                <a:ext cx="503086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81272" y="3974730"/>
                <a:ext cx="5893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272" y="3974730"/>
                <a:ext cx="589392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174386" y="569000"/>
                <a:ext cx="5819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386" y="569000"/>
                <a:ext cx="581954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Arrow 17"/>
          <p:cNvSpPr/>
          <p:nvPr/>
        </p:nvSpPr>
        <p:spPr>
          <a:xfrm rot="5400000">
            <a:off x="5976159" y="2748495"/>
            <a:ext cx="978408" cy="484632"/>
          </a:xfrm>
          <a:prstGeom prst="leftArrow">
            <a:avLst>
              <a:gd name="adj1" fmla="val 29036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FFFF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5454786" y="2416669"/>
            <a:ext cx="2057400" cy="89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/>
              <p:cNvSpPr txBox="1">
                <a:spLocks noChangeArrowheads="1"/>
              </p:cNvSpPr>
              <p:nvPr/>
            </p:nvSpPr>
            <p:spPr>
              <a:xfrm>
                <a:off x="107504" y="847005"/>
                <a:ext cx="4320480" cy="582235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Calculate speed,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CA" dirty="0" smtClean="0">
                    <a:latin typeface="Calibri"/>
                  </a:rPr>
                  <a:t>, using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𝐹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  <m:r>
                      <a:rPr lang="en-CA" b="0" i="1" smtClean="0">
                        <a:latin typeface="Cambria Math"/>
                      </a:rPr>
                      <m:t>𝑚𝑎</m:t>
                    </m:r>
                  </m:oMath>
                </a14:m>
                <a:r>
                  <a:rPr lang="en-CA" dirty="0" smtClean="0"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𝑎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/>
                      </a:rPr>
                      <m:t>/</m:t>
                    </m:r>
                    <m:r>
                      <a:rPr lang="en-CA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CA" dirty="0" smtClean="0">
                    <a:latin typeface="Calibri"/>
                  </a:rPr>
                  <a:t>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𝐹</m:t>
                      </m:r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latin typeface="Cambria Math"/>
                        </a:rPr>
                        <m:t>𝑚𝑎</m:t>
                      </m:r>
                    </m:oMath>
                  </m:oMathPara>
                </a14:m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𝐺</m:t>
                      </m:r>
                      <m:f>
                        <m:fPr>
                          <m:ctrlPr>
                            <a:rPr lang="en-CA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en-CA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CA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𝑣</m:t>
                      </m:r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CA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/>
                                </a:rPr>
                                <m:t>𝐺𝑀</m:t>
                              </m:r>
                            </m:num>
                            <m:den>
                              <m:r>
                                <a:rPr lang="en-CA" b="0" i="1" smtClean="0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en-CA" b="0" i="1" smtClean="0">
                          <a:latin typeface="Cambria Math"/>
                        </a:rPr>
                        <m:t>=1022</m:t>
                      </m:r>
                      <m:f>
                        <m:fPr>
                          <m:ctrlPr>
                            <a:rPr lang="en-CA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eaLnBrk="1" hangingPunct="1">
                  <a:buFont typeface="Wingdings" charset="2"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1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847005"/>
                <a:ext cx="4320480" cy="5822355"/>
              </a:xfrm>
              <a:prstGeom prst="rect">
                <a:avLst/>
              </a:prstGeom>
              <a:blipFill rotWithShape="1">
                <a:blip r:embed="rId9"/>
                <a:stretch>
                  <a:fillRect l="-2966" t="-9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3"/>
              <p:cNvSpPr txBox="1">
                <a:spLocks noChangeArrowheads="1"/>
              </p:cNvSpPr>
              <p:nvPr/>
            </p:nvSpPr>
            <p:spPr>
              <a:xfrm>
                <a:off x="3848448" y="6093296"/>
                <a:ext cx="3273734" cy="64323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FF0000"/>
                    </a:solidFill>
                    <a:latin typeface="Calibri"/>
                  </a:rPr>
                  <a:t>Independent of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CA" dirty="0" smtClean="0">
                    <a:solidFill>
                      <a:srgbClr val="FF0000"/>
                    </a:solidFill>
                    <a:latin typeface="Calibri"/>
                  </a:rPr>
                  <a:t>!</a:t>
                </a:r>
              </a:p>
              <a:p>
                <a:pPr eaLnBrk="1" hangingPunct="1">
                  <a:buFont typeface="Wingdings" charset="2"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2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448" y="6093296"/>
                <a:ext cx="3273734" cy="643235"/>
              </a:xfrm>
              <a:prstGeom prst="rect">
                <a:avLst/>
              </a:prstGeom>
              <a:blipFill rotWithShape="1">
                <a:blip r:embed="rId10"/>
                <a:stretch>
                  <a:fillRect l="-3724" t="-8571" b="-8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2267744" y="5157192"/>
            <a:ext cx="1580704" cy="115213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6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532353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107504" y="116632"/>
                <a:ext cx="9001000" cy="648072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5pPr>
                <a:lvl6pPr marL="4572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6pPr>
                <a:lvl7pPr marL="9144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7pPr>
                <a:lvl8pPr marL="13716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8pPr>
                <a:lvl9pPr marL="18288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r>
                  <a:rPr lang="en-US" sz="4000" kern="0" dirty="0" smtClean="0">
                    <a:solidFill>
                      <a:srgbClr val="7030A0"/>
                    </a:solidFill>
                  </a:rPr>
                  <a:t>Elliptical Orbits—Force (</a:t>
                </a:r>
                <a14:m>
                  <m:oMath xmlns:m="http://schemas.openxmlformats.org/officeDocument/2006/math"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</a:rPr>
                      <m:t>𝑀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sz="4000" kern="0" dirty="0" smtClean="0">
                    <a:solidFill>
                      <a:srgbClr val="7030A0"/>
                    </a:solidFill>
                  </a:rPr>
                  <a:t>)</a:t>
                </a:r>
                <a:endParaRPr lang="en-US" sz="4000" kern="0" dirty="0">
                  <a:solidFill>
                    <a:srgbClr val="7030A0"/>
                  </a:solidFill>
                </a:endParaRPr>
              </a:p>
              <a:p>
                <a:pPr eaLnBrk="1" hangingPunct="1"/>
                <a:endParaRPr lang="en-US" sz="4000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6632"/>
                <a:ext cx="9001000" cy="648072"/>
              </a:xfrm>
              <a:prstGeom prst="rect">
                <a:avLst/>
              </a:prstGeom>
              <a:blipFill rotWithShape="1">
                <a:blip r:embed="rId3"/>
                <a:stretch>
                  <a:fillRect l="-2439" t="-40566" b="-254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3"/>
              <p:cNvSpPr txBox="1">
                <a:spLocks noChangeArrowheads="1"/>
              </p:cNvSpPr>
              <p:nvPr/>
            </p:nvSpPr>
            <p:spPr>
              <a:xfrm>
                <a:off x="4319996" y="5583381"/>
                <a:ext cx="4251944" cy="64323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FF0000"/>
                    </a:solidFill>
                    <a:latin typeface="Calibri"/>
                  </a:rPr>
                  <a:t>Orbit is independent of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CA" dirty="0" smtClean="0">
                    <a:solidFill>
                      <a:srgbClr val="FF0000"/>
                    </a:solidFill>
                    <a:latin typeface="Calibri"/>
                  </a:rPr>
                  <a:t>!</a:t>
                </a:r>
              </a:p>
              <a:p>
                <a:pPr eaLnBrk="1" hangingPunct="1">
                  <a:buFont typeface="Wingdings" charset="2"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2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996" y="5583381"/>
                <a:ext cx="4251944" cy="643235"/>
              </a:xfrm>
              <a:prstGeom prst="rect">
                <a:avLst/>
              </a:prstGeom>
              <a:blipFill rotWithShape="1">
                <a:blip r:embed="rId4"/>
                <a:stretch>
                  <a:fillRect l="-3013" t="-8571" b="-8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627783" y="4338226"/>
            <a:ext cx="628879" cy="274294"/>
          </a:xfrm>
          <a:prstGeom prst="straightConnector1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408552">
            <a:off x="2741598" y="3903823"/>
            <a:ext cx="661070" cy="619964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667929" y="3797808"/>
            <a:ext cx="247434" cy="567296"/>
          </a:xfrm>
          <a:prstGeom prst="straightConnector1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27784" y="4077072"/>
            <a:ext cx="864096" cy="28803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2267744" y="4557794"/>
            <a:ext cx="1656184" cy="103144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increases speed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>
          <a:xfrm>
            <a:off x="1970750" y="2924944"/>
            <a:ext cx="1656184" cy="103144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changes direction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708727" y="1917028"/>
            <a:ext cx="780540" cy="409385"/>
          </a:xfrm>
          <a:prstGeom prst="straightConnector1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1408552" flipV="1">
            <a:off x="5520192" y="2075217"/>
            <a:ext cx="831692" cy="86254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382809" y="1943906"/>
            <a:ext cx="366064" cy="765014"/>
          </a:xfrm>
          <a:prstGeom prst="straightConnector1">
            <a:avLst/>
          </a:prstGeom>
          <a:ln w="76200"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708728" y="1943906"/>
            <a:ext cx="444349" cy="112505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6098997" y="1401305"/>
            <a:ext cx="1656184" cy="103144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Calibri"/>
              </a:rPr>
              <a:t>r</a:t>
            </a:r>
            <a:r>
              <a:rPr lang="en-CA" dirty="0" smtClean="0">
                <a:latin typeface="Calibri"/>
              </a:rPr>
              <a:t>educes speed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3851920" y="1988840"/>
            <a:ext cx="1656184" cy="103144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changes direction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7079489" y="2766362"/>
            <a:ext cx="1656184" cy="103144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maximum speed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27136" y="2766362"/>
            <a:ext cx="1656184" cy="103144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minimum speed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174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116632"/>
            <a:ext cx="864096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Newton’s 1</a:t>
            </a:r>
            <a:r>
              <a:rPr lang="en-US" sz="4000" baseline="30000" dirty="0" smtClean="0"/>
              <a:t>st</a:t>
            </a:r>
            <a:r>
              <a:rPr lang="en-US" sz="4000" dirty="0" smtClean="0"/>
              <a:t> Law of Motion (Inertia)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8359" y="764705"/>
            <a:ext cx="7004241" cy="151216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When the </a:t>
            </a:r>
            <a:r>
              <a:rPr lang="en-CA" b="1" dirty="0" smtClean="0">
                <a:latin typeface="Calibri"/>
              </a:rPr>
              <a:t>net</a:t>
            </a:r>
            <a:r>
              <a:rPr lang="en-CA" dirty="0" smtClean="0">
                <a:latin typeface="Calibri"/>
              </a:rPr>
              <a:t> force acting on an object is </a:t>
            </a:r>
            <a:r>
              <a:rPr lang="en-CA" b="1" dirty="0" smtClean="0">
                <a:latin typeface="Calibri"/>
              </a:rPr>
              <a:t>zero</a:t>
            </a:r>
            <a:r>
              <a:rPr lang="en-CA" dirty="0" smtClean="0">
                <a:latin typeface="Calibri"/>
              </a:rPr>
              <a:t>, the velocity (</a:t>
            </a:r>
            <a:r>
              <a:rPr lang="en-CA" b="1" dirty="0" smtClean="0">
                <a:latin typeface="Calibri"/>
              </a:rPr>
              <a:t>speed</a:t>
            </a:r>
            <a:r>
              <a:rPr lang="en-CA" dirty="0" smtClean="0">
                <a:latin typeface="Calibri"/>
              </a:rPr>
              <a:t> and </a:t>
            </a:r>
            <a:r>
              <a:rPr lang="en-CA" b="1" dirty="0" smtClean="0">
                <a:latin typeface="Calibri"/>
              </a:rPr>
              <a:t>direction</a:t>
            </a:r>
            <a:r>
              <a:rPr lang="en-CA" dirty="0" smtClean="0">
                <a:latin typeface="Calibri"/>
              </a:rPr>
              <a:t>) of the object is </a:t>
            </a:r>
            <a:r>
              <a:rPr lang="en-CA" b="1" dirty="0" smtClean="0">
                <a:latin typeface="Calibri"/>
              </a:rPr>
              <a:t>constant</a:t>
            </a:r>
            <a:r>
              <a:rPr lang="en-CA" dirty="0" smtClean="0">
                <a:latin typeface="Calibri"/>
              </a:rPr>
              <a:t>.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836712"/>
            <a:ext cx="18192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862531" y="2700537"/>
            <a:ext cx="4581677" cy="3680791"/>
            <a:chOff x="2192867" y="3068960"/>
            <a:chExt cx="4581677" cy="368079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3360" y="3068960"/>
              <a:ext cx="3521988" cy="301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Left Arrow 3"/>
            <p:cNvSpPr/>
            <p:nvPr/>
          </p:nvSpPr>
          <p:spPr>
            <a:xfrm>
              <a:off x="5796136" y="4334015"/>
              <a:ext cx="978408" cy="484632"/>
            </a:xfrm>
            <a:prstGeom prst="lef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Left Arrow 6"/>
            <p:cNvSpPr/>
            <p:nvPr/>
          </p:nvSpPr>
          <p:spPr>
            <a:xfrm flipH="1">
              <a:off x="2192867" y="5485580"/>
              <a:ext cx="978408" cy="484632"/>
            </a:xfrm>
            <a:prstGeom prst="leftArrow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Left Arrow 7"/>
            <p:cNvSpPr/>
            <p:nvPr/>
          </p:nvSpPr>
          <p:spPr>
            <a:xfrm rot="5400000">
              <a:off x="2682071" y="6018231"/>
              <a:ext cx="978408" cy="484632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Left Arrow 8"/>
            <p:cNvSpPr/>
            <p:nvPr/>
          </p:nvSpPr>
          <p:spPr>
            <a:xfrm rot="16200000" flipV="1">
              <a:off x="3705150" y="4731924"/>
              <a:ext cx="978408" cy="484632"/>
            </a:xfrm>
            <a:prstGeom prst="leftArrow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33686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107504" y="116632"/>
                <a:ext cx="9001000" cy="648072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5pPr>
                <a:lvl6pPr marL="4572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6pPr>
                <a:lvl7pPr marL="9144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7pPr>
                <a:lvl8pPr marL="13716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8pPr>
                <a:lvl9pPr marL="18288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r>
                  <a:rPr lang="en-US" sz="4000" kern="0" dirty="0" smtClean="0">
                    <a:solidFill>
                      <a:srgbClr val="7030A0"/>
                    </a:solidFill>
                  </a:rPr>
                  <a:t>Elliptical Orbits—Force (</a:t>
                </a:r>
                <a14:m>
                  <m:oMath xmlns:m="http://schemas.openxmlformats.org/officeDocument/2006/math"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</a:rPr>
                      <m:t>𝑀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sz="4000" kern="0" dirty="0" smtClean="0">
                    <a:solidFill>
                      <a:srgbClr val="7030A0"/>
                    </a:solidFill>
                  </a:rPr>
                  <a:t>)</a:t>
                </a:r>
                <a:endParaRPr lang="en-US" sz="4000" kern="0" dirty="0">
                  <a:solidFill>
                    <a:srgbClr val="7030A0"/>
                  </a:solidFill>
                </a:endParaRPr>
              </a:p>
              <a:p>
                <a:pPr eaLnBrk="1" hangingPunct="1"/>
                <a:endParaRPr lang="en-US" sz="4000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6632"/>
                <a:ext cx="9001000" cy="648072"/>
              </a:xfrm>
              <a:prstGeom prst="rect">
                <a:avLst/>
              </a:prstGeom>
              <a:blipFill rotWithShape="1">
                <a:blip r:embed="rId2"/>
                <a:stretch>
                  <a:fillRect l="-2439" t="-40566" b="-254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"/>
              <p:cNvSpPr txBox="1">
                <a:spLocks noChangeArrowheads="1"/>
              </p:cNvSpPr>
              <p:nvPr/>
            </p:nvSpPr>
            <p:spPr>
              <a:xfrm>
                <a:off x="107504" y="847005"/>
                <a:ext cx="9036496" cy="258199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Using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𝐹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  <m:r>
                      <a:rPr lang="en-CA" b="0" i="1" smtClean="0">
                        <a:latin typeface="Cambria Math"/>
                      </a:rPr>
                      <m:t>𝑚𝑎</m:t>
                    </m:r>
                  </m:oMath>
                </a14:m>
                <a:r>
                  <a:rPr lang="en-CA" dirty="0" smtClean="0">
                    <a:latin typeface="Calibri"/>
                  </a:rPr>
                  <a:t> Newton </a:t>
                </a:r>
                <a:r>
                  <a:rPr lang="en-CA" b="1" dirty="0" smtClean="0">
                    <a:latin typeface="Calibri"/>
                  </a:rPr>
                  <a:t>proved</a:t>
                </a:r>
                <a:r>
                  <a:rPr lang="en-CA" dirty="0" smtClean="0">
                    <a:latin typeface="Calibri"/>
                  </a:rPr>
                  <a:t> that: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Inverse square force law for gravity </a:t>
                </a: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implies</a:t>
                </a:r>
                <a:r>
                  <a:rPr lang="en-CA" dirty="0" smtClean="0">
                    <a:latin typeface="Calibri"/>
                  </a:rPr>
                  <a:t> elliptical orbits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Newton also proved the </a:t>
                </a:r>
                <a:r>
                  <a:rPr lang="en-CA" b="1" i="1" dirty="0" smtClean="0">
                    <a:latin typeface="Calibri"/>
                  </a:rPr>
                  <a:t>converse</a:t>
                </a:r>
                <a:r>
                  <a:rPr lang="en-CA" dirty="0" smtClean="0">
                    <a:latin typeface="Calibri"/>
                  </a:rPr>
                  <a:t>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9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Elliptical orbits </a:t>
                </a: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implies</a:t>
                </a:r>
                <a:r>
                  <a:rPr lang="en-CA" dirty="0" smtClean="0">
                    <a:latin typeface="Calibri"/>
                  </a:rPr>
                  <a:t> inverse </a:t>
                </a:r>
                <a:r>
                  <a:rPr lang="en-CA" dirty="0">
                    <a:latin typeface="Calibri"/>
                  </a:rPr>
                  <a:t>square force </a:t>
                </a:r>
                <a:r>
                  <a:rPr lang="en-CA" dirty="0" smtClean="0">
                    <a:latin typeface="Calibri"/>
                  </a:rPr>
                  <a:t>law for gravity</a:t>
                </a:r>
                <a:endParaRPr lang="en-CA" dirty="0">
                  <a:latin typeface="Calibri"/>
                </a:endParaRPr>
              </a:p>
            </p:txBody>
          </p:sp>
        </mc:Choice>
        <mc:Fallback xmlns="">
          <p:sp>
            <p:nvSpPr>
              <p:cNvPr id="2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847005"/>
                <a:ext cx="9036496" cy="2581995"/>
              </a:xfrm>
              <a:prstGeom prst="rect">
                <a:avLst/>
              </a:prstGeom>
              <a:blipFill rotWithShape="1">
                <a:blip r:embed="rId3"/>
                <a:stretch>
                  <a:fillRect l="-1417" t="-2123" b="-28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350104"/>
            <a:ext cx="1565920" cy="21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573015"/>
            <a:ext cx="18192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532353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35496" y="116632"/>
                <a:ext cx="9001000" cy="648072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5pPr>
                <a:lvl6pPr marL="4572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6pPr>
                <a:lvl7pPr marL="9144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7pPr>
                <a:lvl8pPr marL="13716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8pPr>
                <a:lvl9pPr marL="18288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r>
                  <a:rPr lang="en-US" sz="4000" kern="0" dirty="0" smtClean="0">
                    <a:solidFill>
                      <a:srgbClr val="7030A0"/>
                    </a:solidFill>
                  </a:rPr>
                  <a:t>Elliptical Orbits—Angular Momentum (</a:t>
                </a:r>
                <a14:m>
                  <m:oMath xmlns:m="http://schemas.openxmlformats.org/officeDocument/2006/math"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</a:rPr>
                      <m:t>𝑀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sz="4000" kern="0" dirty="0" smtClean="0">
                    <a:solidFill>
                      <a:srgbClr val="7030A0"/>
                    </a:solidFill>
                  </a:rPr>
                  <a:t>)</a:t>
                </a:r>
                <a:endParaRPr lang="en-US" sz="4000" kern="0" dirty="0">
                  <a:solidFill>
                    <a:srgbClr val="7030A0"/>
                  </a:solidFill>
                </a:endParaRPr>
              </a:p>
              <a:p>
                <a:pPr eaLnBrk="1" hangingPunct="1"/>
                <a:endParaRPr lang="en-US" sz="4000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16632"/>
                <a:ext cx="9001000" cy="648072"/>
              </a:xfrm>
              <a:prstGeom prst="rect">
                <a:avLst/>
              </a:prstGeom>
              <a:blipFill rotWithShape="1">
                <a:blip r:embed="rId3"/>
                <a:stretch>
                  <a:fillRect l="-2439" t="-40566" b="-915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3"/>
              <p:cNvSpPr txBox="1">
                <a:spLocks noChangeArrowheads="1"/>
              </p:cNvSpPr>
              <p:nvPr/>
            </p:nvSpPr>
            <p:spPr>
              <a:xfrm>
                <a:off x="59368" y="5085184"/>
                <a:ext cx="7558435" cy="144016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When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CA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CA" i="1" smtClean="0">
                        <a:solidFill>
                          <a:srgbClr val="7030A0"/>
                        </a:solidFill>
                        <a:latin typeface="Cambria Math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CA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CA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, angular momentum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𝑚𝑟𝑣</m:t>
                    </m:r>
                  </m:oMath>
                </a14:m>
                <a:endParaRPr lang="en-CA" dirty="0" smtClean="0">
                  <a:solidFill>
                    <a:srgbClr val="7030A0"/>
                  </a:solidFill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009999"/>
                    </a:solidFill>
                    <a:latin typeface="Calibri"/>
                  </a:rPr>
                  <a:t>Angular momentum </a:t>
                </a:r>
                <a:r>
                  <a:rPr lang="en-CA" i="1" dirty="0" smtClean="0">
                    <a:solidFill>
                      <a:srgbClr val="009999"/>
                    </a:solidFill>
                    <a:latin typeface="Calibri"/>
                  </a:rPr>
                  <a:t>conserved</a:t>
                </a:r>
                <a:r>
                  <a:rPr lang="en-CA" dirty="0" smtClean="0">
                    <a:solidFill>
                      <a:srgbClr val="009999"/>
                    </a:solidFill>
                    <a:latin typeface="Calibri"/>
                  </a:rPr>
                  <a:t>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009999"/>
                        </a:solidFill>
                        <a:latin typeface="Cambria Math"/>
                      </a:rPr>
                      <m:t>𝑚𝑟𝑣</m:t>
                    </m:r>
                    <m:r>
                      <a:rPr lang="en-CA" b="0" i="1" smtClean="0">
                        <a:solidFill>
                          <a:srgbClr val="009999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CA" dirty="0" smtClean="0">
                    <a:solidFill>
                      <a:srgbClr val="009999"/>
                    </a:solidFill>
                    <a:latin typeface="Calibri"/>
                  </a:rPr>
                  <a:t> const.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Large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7030A0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lang="en-CA" dirty="0">
                    <a:solidFill>
                      <a:srgbClr val="7030A0"/>
                    </a:solidFill>
                    <a:latin typeface="Calibri"/>
                  </a:rPr>
                  <a:t> implies small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7030A0"/>
                        </a:solidFill>
                        <a:latin typeface="Cambria Math"/>
                      </a:rPr>
                      <m:t>𝑣</m:t>
                    </m:r>
                  </m:oMath>
                </a14:m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; small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 implies large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𝑣</m:t>
                    </m:r>
                  </m:oMath>
                </a14:m>
                <a:endParaRPr lang="en-CA" dirty="0" smtClean="0">
                  <a:solidFill>
                    <a:srgbClr val="7030A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8" y="5085184"/>
                <a:ext cx="7558435" cy="1440160"/>
              </a:xfrm>
              <a:prstGeom prst="rect">
                <a:avLst/>
              </a:prstGeom>
              <a:blipFill rotWithShape="1">
                <a:blip r:embed="rId4"/>
                <a:stretch>
                  <a:fillRect l="-1694" t="-3814" b="-76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35" name="Straight Arrow Connector 34"/>
          <p:cNvCxnSpPr>
            <a:endCxn id="27655" idx="3"/>
          </p:cNvCxnSpPr>
          <p:nvPr/>
        </p:nvCxnSpPr>
        <p:spPr>
          <a:xfrm flipV="1">
            <a:off x="6214037" y="3248980"/>
            <a:ext cx="801181" cy="123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7079489" y="2766362"/>
            <a:ext cx="1656184" cy="103144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maximum speed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27136" y="2766362"/>
            <a:ext cx="1656184" cy="103144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minimum speed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794168" y="3250210"/>
            <a:ext cx="4378342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985822" y="980728"/>
            <a:ext cx="0" cy="2258092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814488" y="3238820"/>
            <a:ext cx="0" cy="622228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5" descr="04_09Figure-Anno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t="15162" r="-93" b="3012"/>
          <a:stretch/>
        </p:blipFill>
        <p:spPr bwMode="auto">
          <a:xfrm>
            <a:off x="6994910" y="4890720"/>
            <a:ext cx="2129317" cy="18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308969" y="3250210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2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CA" sz="3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969" y="3250210"/>
                <a:ext cx="503086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80517" y="1817386"/>
                <a:ext cx="5333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CA" sz="3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17" y="1817386"/>
                <a:ext cx="53335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78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35496" y="116632"/>
                <a:ext cx="9001000" cy="648072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5pPr>
                <a:lvl6pPr marL="4572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6pPr>
                <a:lvl7pPr marL="9144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7pPr>
                <a:lvl8pPr marL="13716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8pPr>
                <a:lvl9pPr marL="18288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r>
                  <a:rPr lang="en-US" sz="4000" kern="0" dirty="0" smtClean="0">
                    <a:solidFill>
                      <a:srgbClr val="7030A0"/>
                    </a:solidFill>
                  </a:rPr>
                  <a:t>Elliptical Orbits—Angular Momentum (</a:t>
                </a:r>
                <a14:m>
                  <m:oMath xmlns:m="http://schemas.openxmlformats.org/officeDocument/2006/math"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</a:rPr>
                      <m:t>𝑀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sz="4000" kern="0" dirty="0" smtClean="0">
                    <a:solidFill>
                      <a:srgbClr val="7030A0"/>
                    </a:solidFill>
                  </a:rPr>
                  <a:t>)</a:t>
                </a:r>
                <a:endParaRPr lang="en-US" sz="4000" kern="0" dirty="0">
                  <a:solidFill>
                    <a:srgbClr val="7030A0"/>
                  </a:solidFill>
                </a:endParaRPr>
              </a:p>
              <a:p>
                <a:pPr eaLnBrk="1" hangingPunct="1"/>
                <a:endParaRPr lang="en-US" sz="4000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16632"/>
                <a:ext cx="9001000" cy="648072"/>
              </a:xfrm>
              <a:prstGeom prst="rect">
                <a:avLst/>
              </a:prstGeom>
              <a:blipFill rotWithShape="1">
                <a:blip r:embed="rId2"/>
                <a:stretch>
                  <a:fillRect l="-2439" t="-40566" b="-915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/>
              <p:cNvSpPr txBox="1">
                <a:spLocks noChangeArrowheads="1"/>
              </p:cNvSpPr>
              <p:nvPr/>
            </p:nvSpPr>
            <p:spPr>
              <a:xfrm>
                <a:off x="15176" y="1228415"/>
                <a:ext cx="9361040" cy="258199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Using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𝐹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  <m:r>
                      <a:rPr lang="en-CA" b="0" i="1" smtClean="0">
                        <a:latin typeface="Cambria Math"/>
                      </a:rPr>
                      <m:t>𝑚𝑎</m:t>
                    </m:r>
                  </m:oMath>
                </a14:m>
                <a:r>
                  <a:rPr lang="en-CA" dirty="0" smtClean="0">
                    <a:latin typeface="Calibri"/>
                  </a:rPr>
                  <a:t> Newton </a:t>
                </a:r>
                <a:r>
                  <a:rPr lang="en-CA" b="1" dirty="0" smtClean="0">
                    <a:latin typeface="Calibri"/>
                  </a:rPr>
                  <a:t>proved</a:t>
                </a:r>
                <a:r>
                  <a:rPr lang="en-CA" dirty="0" smtClean="0">
                    <a:latin typeface="Calibri"/>
                  </a:rPr>
                  <a:t> that: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Conservation of angular momentum </a:t>
                </a: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implies</a:t>
                </a:r>
                <a:r>
                  <a:rPr lang="en-CA" dirty="0" smtClean="0">
                    <a:latin typeface="Calibri"/>
                  </a:rPr>
                  <a:t> </a:t>
                </a:r>
                <a:r>
                  <a:rPr lang="en-CA" dirty="0" err="1" smtClean="0">
                    <a:latin typeface="Calibri"/>
                  </a:rPr>
                  <a:t>Kepler’s</a:t>
                </a:r>
                <a:r>
                  <a:rPr lang="en-CA" dirty="0" smtClean="0">
                    <a:latin typeface="Calibri"/>
                  </a:rPr>
                  <a:t> Area Law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</p:txBody>
          </p:sp>
        </mc:Choice>
        <mc:Fallback xmlns="">
          <p:sp>
            <p:nvSpPr>
              <p:cNvPr id="1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6" y="1228415"/>
                <a:ext cx="9361040" cy="2581995"/>
              </a:xfrm>
              <a:prstGeom prst="rect">
                <a:avLst/>
              </a:prstGeom>
              <a:blipFill rotWithShape="1">
                <a:blip r:embed="rId3"/>
                <a:stretch>
                  <a:fillRect l="-1302" t="-2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78696"/>
            <a:ext cx="1565920" cy="215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901607"/>
            <a:ext cx="18192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http://upload.wikimedia.org/wikipedia/commons/7/75/Kepler2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54972"/>
            <a:ext cx="5200129" cy="36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5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2776"/>
            <a:ext cx="532353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35496" y="116632"/>
                <a:ext cx="9001000" cy="648072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  <a:ea typeface="ＭＳ Ｐゴシック" charset="-128"/>
                    <a:cs typeface="ＭＳ Ｐゴシック" charset="-128"/>
                  </a:defRPr>
                </a:lvl5pPr>
                <a:lvl6pPr marL="4572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6pPr>
                <a:lvl7pPr marL="9144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7pPr>
                <a:lvl8pPr marL="13716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8pPr>
                <a:lvl9pPr marL="1828800" algn="l" rtl="0" fontAlgn="base">
                  <a:lnSpc>
                    <a:spcPct val="7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rgbClr val="800080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r>
                  <a:rPr lang="en-US" sz="4000" kern="0" dirty="0" smtClean="0">
                    <a:solidFill>
                      <a:srgbClr val="7030A0"/>
                    </a:solidFill>
                  </a:rPr>
                  <a:t>Elliptical Orbits—Energy (</a:t>
                </a:r>
                <a14:m>
                  <m:oMath xmlns:m="http://schemas.openxmlformats.org/officeDocument/2006/math"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</a:rPr>
                      <m:t>𝑀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sz="4000" i="1" ker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sz="4000" kern="0" dirty="0" smtClean="0">
                    <a:solidFill>
                      <a:srgbClr val="7030A0"/>
                    </a:solidFill>
                  </a:rPr>
                  <a:t>)</a:t>
                </a:r>
                <a:endParaRPr lang="en-US" sz="4000" kern="0" dirty="0">
                  <a:solidFill>
                    <a:srgbClr val="7030A0"/>
                  </a:solidFill>
                </a:endParaRPr>
              </a:p>
              <a:p>
                <a:pPr eaLnBrk="1" hangingPunct="1"/>
                <a:endParaRPr lang="en-US" sz="4000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16632"/>
                <a:ext cx="9001000" cy="648072"/>
              </a:xfrm>
              <a:prstGeom prst="rect">
                <a:avLst/>
              </a:prstGeom>
              <a:blipFill rotWithShape="1">
                <a:blip r:embed="rId3"/>
                <a:stretch>
                  <a:fillRect l="-2439" t="-40566" b="-254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3"/>
              <p:cNvSpPr txBox="1">
                <a:spLocks noChangeArrowheads="1"/>
              </p:cNvSpPr>
              <p:nvPr/>
            </p:nvSpPr>
            <p:spPr>
              <a:xfrm>
                <a:off x="1" y="5085184"/>
                <a:ext cx="6214036" cy="144016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Font typeface="Wingdings" charset="2"/>
                  <a:buNone/>
                </a:pPr>
                <a:r>
                  <a:rPr lang="en-CA" dirty="0" smtClean="0">
                    <a:latin typeface="Calibri"/>
                  </a:rPr>
                  <a:t>Total energy is </a:t>
                </a:r>
                <a:r>
                  <a:rPr lang="en-CA" i="1" dirty="0" smtClean="0">
                    <a:latin typeface="Calibri"/>
                  </a:rPr>
                  <a:t>conserved</a:t>
                </a:r>
                <a:r>
                  <a:rPr lang="en-CA" dirty="0" smtClean="0">
                    <a:latin typeface="Calibri"/>
                  </a:rPr>
                  <a:t>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Font typeface="Wingdings" charset="2"/>
                  <a:buNone/>
                </a:pPr>
                <a:endParaRPr lang="en-CA" sz="800" dirty="0">
                  <a:solidFill>
                    <a:srgbClr val="7030A0"/>
                  </a:solidFill>
                  <a:latin typeface="Calibri"/>
                </a:endParaRPr>
              </a:p>
              <a:p>
                <a:pPr marL="0" indent="0" algn="ctr" fontAlgn="auto">
                  <a:spcBef>
                    <a:spcPts val="0"/>
                  </a:spcBef>
                  <a:spcAft>
                    <a:spcPts val="0"/>
                  </a:spcAft>
                  <a:buFont typeface="Wingdings" charset="2"/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𝐸</m:t>
                    </m:r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𝐾𝐸</m:t>
                    </m:r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+</m:t>
                    </m:r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𝑃𝐸</m:t>
                    </m:r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CA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−</m:t>
                    </m:r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𝐺</m:t>
                    </m:r>
                    <m:f>
                      <m:fPr>
                        <m:ctrlPr>
                          <a:rPr lang="en-CA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𝑀𝑚</m:t>
                        </m:r>
                      </m:num>
                      <m:den>
                        <m:r>
                          <a:rPr lang="en-CA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  <m:r>
                      <a:rPr lang="en-CA" b="0" i="1" smtClean="0">
                        <a:solidFill>
                          <a:srgbClr val="7030A0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rgbClr val="7030A0"/>
                        </a:solidFill>
                        <a:latin typeface="Cambria Math"/>
                      </a:rPr>
                      <m:t>const</m:t>
                    </m:r>
                  </m:oMath>
                </a14:m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2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085184"/>
                <a:ext cx="6214036" cy="1440160"/>
              </a:xfrm>
              <a:prstGeom prst="rect">
                <a:avLst/>
              </a:prstGeom>
              <a:blipFill rotWithShape="1">
                <a:blip r:embed="rId4"/>
                <a:stretch>
                  <a:fillRect l="-1963" t="-3814" r="-16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cxnSp>
        <p:nvCxnSpPr>
          <p:cNvPr id="35" name="Straight Arrow Connector 34"/>
          <p:cNvCxnSpPr>
            <a:endCxn id="27655" idx="3"/>
          </p:cNvCxnSpPr>
          <p:nvPr/>
        </p:nvCxnSpPr>
        <p:spPr>
          <a:xfrm flipV="1">
            <a:off x="6214037" y="2960948"/>
            <a:ext cx="801181" cy="123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3"/>
              <p:cNvSpPr txBox="1">
                <a:spLocks noChangeArrowheads="1"/>
              </p:cNvSpPr>
              <p:nvPr/>
            </p:nvSpPr>
            <p:spPr>
              <a:xfrm>
                <a:off x="7079489" y="2478330"/>
                <a:ext cx="1656184" cy="103144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algn="ctr" fontAlgn="auto">
                  <a:spcBef>
                    <a:spcPts val="0"/>
                  </a:spcBef>
                  <a:spcAft>
                    <a:spcPts val="0"/>
                  </a:spcAft>
                  <a:buFont typeface="Wingdings" charset="2"/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Max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𝐾𝐸</m:t>
                    </m:r>
                  </m:oMath>
                </a14:m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 Min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𝑃𝐸</m:t>
                    </m:r>
                  </m:oMath>
                </a14:m>
                <a:endParaRPr lang="en-CA" dirty="0" smtClean="0">
                  <a:solidFill>
                    <a:srgbClr val="7030A0"/>
                  </a:solidFill>
                  <a:latin typeface="Calibri"/>
                </a:endParaRPr>
              </a:p>
              <a:p>
                <a:pPr eaLnBrk="1" hangingPunct="1">
                  <a:buFont typeface="Wingdings" charset="2"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4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89" y="2478330"/>
                <a:ext cx="1656184" cy="1031446"/>
              </a:xfrm>
              <a:prstGeom prst="rect">
                <a:avLst/>
              </a:prstGeom>
              <a:blipFill rotWithShape="1">
                <a:blip r:embed="rId5"/>
                <a:stretch>
                  <a:fillRect t="-5325" b="-88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3"/>
              <p:cNvSpPr txBox="1">
                <a:spLocks noChangeArrowheads="1"/>
              </p:cNvSpPr>
              <p:nvPr/>
            </p:nvSpPr>
            <p:spPr>
              <a:xfrm>
                <a:off x="27136" y="2478330"/>
                <a:ext cx="1656184" cy="103144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algn="ctr" fontAlgn="auto">
                  <a:spcBef>
                    <a:spcPts val="0"/>
                  </a:spcBef>
                  <a:spcAft>
                    <a:spcPts val="0"/>
                  </a:spcAft>
                  <a:buFont typeface="Wingdings" charset="2"/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Min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𝐾𝐸</m:t>
                    </m:r>
                  </m:oMath>
                </a14:m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 Max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𝑃𝐸</m:t>
                    </m:r>
                  </m:oMath>
                </a14:m>
                <a:endParaRPr lang="en-CA" dirty="0" smtClean="0">
                  <a:solidFill>
                    <a:srgbClr val="7030A0"/>
                  </a:solidFill>
                  <a:latin typeface="Calibri"/>
                </a:endParaRPr>
              </a:p>
              <a:p>
                <a:pPr eaLnBrk="1" hangingPunct="1">
                  <a:buFont typeface="Wingdings" charset="2"/>
                  <a:buNone/>
                </a:pPr>
                <a:endParaRPr lang="en-US" kern="0" dirty="0"/>
              </a:p>
            </p:txBody>
          </p:sp>
        </mc:Choice>
        <mc:Fallback xmlns="">
          <p:sp>
            <p:nvSpPr>
              <p:cNvPr id="4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6" y="2478330"/>
                <a:ext cx="1656184" cy="1031446"/>
              </a:xfrm>
              <a:prstGeom prst="rect">
                <a:avLst/>
              </a:prstGeom>
              <a:blipFill rotWithShape="1">
                <a:blip r:embed="rId6"/>
                <a:stretch>
                  <a:fillRect t="-5325" b="-88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>
            <a:off x="1794168" y="2962178"/>
            <a:ext cx="4378342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985822" y="692696"/>
            <a:ext cx="0" cy="2258092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814488" y="2950788"/>
            <a:ext cx="0" cy="622228"/>
          </a:xfrm>
          <a:prstGeom prst="straightConnector1">
            <a:avLst/>
          </a:prstGeom>
          <a:ln w="762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308969" y="2962178"/>
                <a:ext cx="503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969" y="2962178"/>
                <a:ext cx="503086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80517" y="1529354"/>
                <a:ext cx="5333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17" y="1529354"/>
                <a:ext cx="53335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5" descr="04_14_FigureA_Ann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83"/>
          <a:stretch>
            <a:fillRect/>
          </a:stretch>
        </p:blipFill>
        <p:spPr bwMode="auto">
          <a:xfrm>
            <a:off x="6172510" y="4541379"/>
            <a:ext cx="2925731" cy="231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More on Energy Conservation</a:t>
            </a:r>
            <a:endParaRPr lang="en-US" sz="4000" kern="0" dirty="0">
              <a:solidFill>
                <a:srgbClr val="7030A0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98016" y="5373217"/>
            <a:ext cx="8350448" cy="14847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Note: A gas cloud cannot contract unless it can get rid of energy through electromagnetic (or other) radiation.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 smtClean="0">
                <a:solidFill>
                  <a:srgbClr val="7030A0"/>
                </a:solidFill>
                <a:latin typeface="Calibri"/>
              </a:rPr>
              <a:t>E_potential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 </a:t>
            </a:r>
            <a:r>
              <a:rPr lang="en-CA" dirty="0" smtClean="0">
                <a:solidFill>
                  <a:srgbClr val="7030A0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en-CA" dirty="0" err="1" smtClean="0">
                <a:solidFill>
                  <a:srgbClr val="7030A0"/>
                </a:solidFill>
                <a:latin typeface="Calibri"/>
                <a:sym typeface="Wingdings" panose="05000000000000000000" pitchFamily="2" charset="2"/>
              </a:rPr>
              <a:t>E_kinetic</a:t>
            </a:r>
            <a:r>
              <a:rPr lang="en-CA" dirty="0" smtClean="0">
                <a:solidFill>
                  <a:srgbClr val="7030A0"/>
                </a:solidFill>
                <a:latin typeface="Calibri"/>
                <a:sym typeface="Wingdings" panose="05000000000000000000" pitchFamily="2" charset="2"/>
              </a:rPr>
              <a:t>  </a:t>
            </a:r>
            <a:r>
              <a:rPr lang="en-CA" dirty="0" err="1" smtClean="0">
                <a:solidFill>
                  <a:srgbClr val="7030A0"/>
                </a:solidFill>
                <a:latin typeface="Calibri"/>
                <a:sym typeface="Wingdings" panose="05000000000000000000" pitchFamily="2" charset="2"/>
              </a:rPr>
              <a:t>E_thermal</a:t>
            </a:r>
            <a:r>
              <a:rPr lang="en-CA" dirty="0" smtClean="0">
                <a:solidFill>
                  <a:srgbClr val="7030A0"/>
                </a:solidFill>
                <a:latin typeface="Calibri"/>
                <a:sym typeface="Wingdings" panose="05000000000000000000" pitchFamily="2" charset="2"/>
              </a:rPr>
              <a:t>  </a:t>
            </a:r>
            <a:r>
              <a:rPr lang="en-CA" dirty="0" err="1" smtClean="0">
                <a:solidFill>
                  <a:srgbClr val="7030A0"/>
                </a:solidFill>
                <a:latin typeface="Calibri"/>
                <a:sym typeface="Wingdings" panose="05000000000000000000" pitchFamily="2" charset="2"/>
              </a:rPr>
              <a:t>E_radiative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.</a:t>
            </a:r>
            <a:endParaRPr lang="en-CA" dirty="0">
              <a:solidFill>
                <a:srgbClr val="7030A0"/>
              </a:solidFill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19" name="Picture 13" descr="04_14_FigureB_An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09"/>
          <a:stretch>
            <a:fillRect/>
          </a:stretch>
        </p:blipFill>
        <p:spPr bwMode="auto">
          <a:xfrm>
            <a:off x="1571040" y="790992"/>
            <a:ext cx="5765870" cy="44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9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Types of orbits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pic>
        <p:nvPicPr>
          <p:cNvPr id="8" name="Picture 2" descr="CP2-05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08720"/>
            <a:ext cx="4392488" cy="549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107504" y="1196753"/>
                <a:ext cx="4536504" cy="566124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Circular orbit: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/>
                            </a:rPr>
                            <m:t>circ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CA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/>
                                </a:rPr>
                                <m:t>𝐺𝑀</m:t>
                              </m:r>
                            </m:num>
                            <m:den>
                              <m:r>
                                <a:rPr lang="en-CA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Elliptical orbit: 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𝑣</m:t>
                      </m:r>
                      <m:r>
                        <a:rPr lang="en-CA" b="0" i="1" smtClean="0">
                          <a:latin typeface="Cambria Math"/>
                          <a:ea typeface="Cambria Math"/>
                        </a:rPr>
                        <m:t>&lt;</m:t>
                      </m:r>
                      <m:sSub>
                        <m:sSubPr>
                          <m:ctrlPr>
                            <a:rPr lang="en-CA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/>
                              <a:ea typeface="Cambria Math"/>
                            </a:rPr>
                            <m:t>esc</m:t>
                          </m:r>
                        </m:sub>
                      </m:sSub>
                      <m:r>
                        <a:rPr lang="en-CA" b="0" i="1" smtClean="0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b="0" i="1" smtClean="0"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r>
                            <a:rPr lang="en-CA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CA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/>
                              <a:ea typeface="Cambria Math"/>
                            </a:rPr>
                            <m:t>circ</m:t>
                          </m:r>
                        </m:sub>
                      </m:sSub>
                      <m:r>
                        <a:rPr lang="en-CA" b="0" i="1" smtClean="0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CA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CA" i="1">
                                  <a:latin typeface="Cambria Math"/>
                                </a:rPr>
                                <m:t>𝐺𝑀</m:t>
                              </m:r>
                            </m:num>
                            <m:den>
                              <m:r>
                                <a:rPr lang="en-CA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Parabolic orbit: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𝑣</m:t>
                    </m:r>
                    <m:r>
                      <a:rPr lang="en-CA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>
                            <a:latin typeface="Cambria Math"/>
                            <a:ea typeface="Cambria Math"/>
                          </a:rPr>
                          <m:t>esc</m:t>
                        </m:r>
                      </m:sub>
                    </m:sSub>
                  </m:oMath>
                </a14:m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Hyperbolic orbit</a:t>
                </a:r>
                <a:r>
                  <a:rPr lang="en-CA" dirty="0">
                    <a:latin typeface="Calibri"/>
                  </a:rPr>
                  <a:t>: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𝑣</m:t>
                    </m:r>
                    <m:r>
                      <a:rPr lang="en-CA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CA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>
                            <a:latin typeface="Cambria Math"/>
                            <a:ea typeface="Cambria Math"/>
                          </a:rPr>
                          <m:t>esc</m:t>
                        </m:r>
                      </m:sub>
                    </m:sSub>
                  </m:oMath>
                </a14:m>
                <a:endParaRPr lang="en-CA" dirty="0">
                  <a:latin typeface="Calibri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196753"/>
                <a:ext cx="4536504" cy="5661248"/>
              </a:xfrm>
              <a:prstGeom prst="rect">
                <a:avLst/>
              </a:prstGeom>
              <a:blipFill rotWithShape="1">
                <a:blip r:embed="rId3"/>
                <a:stretch>
                  <a:fillRect l="-2823" t="-9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012160" y="3284984"/>
            <a:ext cx="1656184" cy="51572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FF0000"/>
                </a:solidFill>
                <a:latin typeface="Calibri"/>
              </a:rPr>
              <a:t>planets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292080" y="1484784"/>
            <a:ext cx="1656184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FF0000"/>
                </a:solidFill>
                <a:latin typeface="Calibri"/>
              </a:rPr>
              <a:t>s</a:t>
            </a:r>
            <a:r>
              <a:rPr lang="en-CA" dirty="0" smtClean="0">
                <a:solidFill>
                  <a:srgbClr val="FF0000"/>
                </a:solidFill>
                <a:latin typeface="Calibri"/>
              </a:rPr>
              <a:t>ome comets</a:t>
            </a:r>
          </a:p>
        </p:txBody>
      </p:sp>
    </p:spTree>
    <p:extLst>
      <p:ext uri="{BB962C8B-B14F-4D97-AF65-F5344CB8AC3E}">
        <p14:creationId xmlns:p14="http://schemas.microsoft.com/office/powerpoint/2010/main" val="14365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61338" y="1988840"/>
            <a:ext cx="3358534" cy="35275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</a:pPr>
            <a:r>
              <a:rPr lang="en-CA" dirty="0" smtClean="0">
                <a:latin typeface="Calibri"/>
              </a:rPr>
              <a:t>Orbits can change if there is a gain or loss of orbital energy through, e.g.: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latin typeface="Calibri"/>
              </a:rPr>
              <a:t>Atmospheric drag or other friction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latin typeface="Calibri"/>
              </a:rPr>
              <a:t>A gravitational encounter</a:t>
            </a:r>
          </a:p>
        </p:txBody>
      </p:sp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t="1646" r="1914"/>
          <a:stretch/>
        </p:blipFill>
        <p:spPr bwMode="auto">
          <a:xfrm>
            <a:off x="3419872" y="975587"/>
            <a:ext cx="5724128" cy="589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Types of orbits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6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Types of orbits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pic>
        <p:nvPicPr>
          <p:cNvPr id="12" name="Picture 8" descr="04-22_an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94"/>
          <a:stretch/>
        </p:blipFill>
        <p:spPr bwMode="auto">
          <a:xfrm>
            <a:off x="1043608" y="1155472"/>
            <a:ext cx="6984776" cy="536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39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264855" y="1484784"/>
                <a:ext cx="4523169" cy="532859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When we do </a:t>
                </a:r>
                <a:r>
                  <a:rPr lang="en-CA" b="1" dirty="0" smtClean="0">
                    <a:latin typeface="Calibri"/>
                  </a:rPr>
                  <a:t>not</a:t>
                </a:r>
                <a:r>
                  <a:rPr lang="en-CA" dirty="0" smtClean="0">
                    <a:latin typeface="Calibri"/>
                  </a:rPr>
                  <a:t> have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𝑀</m:t>
                    </m:r>
                    <m:r>
                      <a:rPr lang="en-CA" b="0" i="1" smtClean="0"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b="0" i="1" smtClean="0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CA" dirty="0" smtClean="0">
                    <a:latin typeface="Calibri"/>
                  </a:rPr>
                  <a:t> we cannot ignore 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𝑀𝑚</m:t>
                        </m:r>
                      </m:sub>
                    </m:sSub>
                  </m:oMath>
                </a14:m>
                <a:r>
                  <a:rPr lang="en-CA" dirty="0" smtClean="0">
                    <a:latin typeface="Calibri"/>
                  </a:rPr>
                  <a:t> on the acceleration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𝑀</m:t>
                    </m:r>
                  </m:oMath>
                </a14:m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Because </a:t>
                </a:r>
                <a:r>
                  <a:rPr lang="en-CA" dirty="0">
                    <a:latin typeface="Calibri"/>
                  </a:rPr>
                  <a:t>of </a:t>
                </a:r>
                <a:r>
                  <a:rPr lang="en-CA" dirty="0" smtClean="0">
                    <a:latin typeface="Calibri"/>
                  </a:rPr>
                  <a:t>Newton’s third law (“action-reaction”;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009999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009999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CA" i="1">
                            <a:solidFill>
                              <a:srgbClr val="009999"/>
                            </a:solidFill>
                            <a:latin typeface="Cambria Math"/>
                          </a:rPr>
                          <m:t>𝑀𝑚</m:t>
                        </m:r>
                      </m:sub>
                    </m:sSub>
                    <m:r>
                      <a:rPr lang="en-CA" i="1">
                        <a:solidFill>
                          <a:srgbClr val="009999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srgbClr val="009999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009999"/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CA" i="1">
                            <a:solidFill>
                              <a:srgbClr val="009999"/>
                            </a:solidFill>
                            <a:latin typeface="Cambria Math"/>
                          </a:rPr>
                          <m:t>𝑚𝑀</m:t>
                        </m:r>
                      </m:sub>
                    </m:sSub>
                    <m:r>
                      <a:rPr lang="en-CA" b="0" i="0" smtClean="0">
                        <a:solidFill>
                          <a:srgbClr val="009999"/>
                        </a:solidFill>
                        <a:latin typeface="Cambria Math"/>
                      </a:rPr>
                      <m:t>;</m:t>
                    </m:r>
                  </m:oMath>
                </a14:m>
                <a:r>
                  <a:rPr lang="en-CA" dirty="0" smtClean="0">
                    <a:latin typeface="Calibri"/>
                  </a:rPr>
                  <a:t> equivalent to momentum conservation), objects orbit around </a:t>
                </a:r>
                <a:r>
                  <a:rPr lang="en-CA" dirty="0">
                    <a:latin typeface="Calibri"/>
                  </a:rPr>
                  <a:t>their </a:t>
                </a:r>
                <a:r>
                  <a:rPr lang="en-CA" dirty="0" smtClean="0">
                    <a:latin typeface="Calibri"/>
                  </a:rPr>
                  <a:t>common </a:t>
                </a: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center </a:t>
                </a:r>
                <a:r>
                  <a:rPr lang="en-CA" dirty="0">
                    <a:solidFill>
                      <a:srgbClr val="7030A0"/>
                    </a:solidFill>
                    <a:latin typeface="Calibri"/>
                  </a:rPr>
                  <a:t>of mass</a:t>
                </a:r>
                <a:r>
                  <a:rPr lang="en-CA" dirty="0">
                    <a:latin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5" y="1484784"/>
                <a:ext cx="4523169" cy="5328592"/>
              </a:xfrm>
              <a:prstGeom prst="rect">
                <a:avLst/>
              </a:prstGeom>
              <a:blipFill rotWithShape="1">
                <a:blip r:embed="rId2"/>
                <a:stretch>
                  <a:fillRect l="-2695" t="-1030" r="-3369" b="-11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335701" y="3789040"/>
                <a:ext cx="3477812" cy="896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𝑀𝑚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𝑚𝑀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𝐺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701" y="3789040"/>
                <a:ext cx="3477812" cy="8961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5126636" y="1124744"/>
            <a:ext cx="3600400" cy="2592288"/>
            <a:chOff x="5126636" y="1124744"/>
            <a:chExt cx="3600400" cy="2592288"/>
          </a:xfrm>
        </p:grpSpPr>
        <p:sp>
          <p:nvSpPr>
            <p:cNvPr id="10" name="Oval 9"/>
            <p:cNvSpPr/>
            <p:nvPr/>
          </p:nvSpPr>
          <p:spPr>
            <a:xfrm>
              <a:off x="5126636" y="1960439"/>
              <a:ext cx="1264039" cy="126403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Left Arrow 10"/>
            <p:cNvSpPr/>
            <p:nvPr/>
          </p:nvSpPr>
          <p:spPr>
            <a:xfrm rot="9578997">
              <a:off x="5746032" y="2181026"/>
              <a:ext cx="978408" cy="484632"/>
            </a:xfrm>
            <a:prstGeom prst="leftArrow">
              <a:avLst>
                <a:gd name="adj1" fmla="val 29036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FFFF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068563" y="1280522"/>
              <a:ext cx="632020" cy="63202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Left Arrow 14"/>
            <p:cNvSpPr/>
            <p:nvPr/>
          </p:nvSpPr>
          <p:spPr>
            <a:xfrm rot="20378997">
              <a:off x="7460800" y="1538796"/>
              <a:ext cx="978408" cy="484632"/>
            </a:xfrm>
            <a:prstGeom prst="leftArrow">
              <a:avLst>
                <a:gd name="adj1" fmla="val 29036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5758655" y="1596532"/>
              <a:ext cx="2625918" cy="995926"/>
            </a:xfrm>
            <a:prstGeom prst="line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414668" y="3193812"/>
                  <a:ext cx="5893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𝑀</m:t>
                        </m:r>
                      </m:oMath>
                    </m:oMathPara>
                  </a14:m>
                  <a:endParaRPr lang="en-CA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4668" y="3193812"/>
                  <a:ext cx="589392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8145082" y="1817579"/>
                  <a:ext cx="5819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en-CA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5082" y="1817579"/>
                  <a:ext cx="581954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124347" y="1600399"/>
                  <a:ext cx="950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𝑀𝑚</m:t>
                            </m:r>
                          </m:sub>
                        </m:sSub>
                      </m:oMath>
                    </m:oMathPara>
                  </a14:m>
                  <a:endParaRPr lang="en-CA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347" y="1600399"/>
                  <a:ext cx="950260" cy="52322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76475" y="1124744"/>
                  <a:ext cx="9521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𝑚𝑀</m:t>
                            </m:r>
                          </m:sub>
                        </m:sSub>
                      </m:oMath>
                    </m:oMathPara>
                  </a14:m>
                  <a:endParaRPr lang="en-CA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6475" y="1124744"/>
                  <a:ext cx="952184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060451" y="1941275"/>
                  <a:ext cx="45384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𝑟</m:t>
                        </m:r>
                      </m:oMath>
                    </m:oMathPara>
                  </a14:m>
                  <a:endParaRPr lang="en-CA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0451" y="1941275"/>
                  <a:ext cx="453842" cy="5232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Oval 22"/>
          <p:cNvSpPr/>
          <p:nvPr/>
        </p:nvSpPr>
        <p:spPr>
          <a:xfrm>
            <a:off x="6072711" y="2338000"/>
            <a:ext cx="216024" cy="21602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70" y="5013176"/>
            <a:ext cx="27051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7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pic>
        <p:nvPicPr>
          <p:cNvPr id="8" name="Picture 10" descr="04_18_Figure_Unan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8" b="2800"/>
          <a:stretch>
            <a:fillRect/>
          </a:stretch>
        </p:blipFill>
        <p:spPr bwMode="auto">
          <a:xfrm>
            <a:off x="4782219" y="980728"/>
            <a:ext cx="4361781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-23177" y="1628800"/>
                <a:ext cx="4883209" cy="566124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Location of centre of mass (CM) depends on ratio of masses: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In an equal mass system (top), CM is midway between.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In case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𝑀</m:t>
                    </m:r>
                    <m:r>
                      <a:rPr lang="en-CA" b="0" i="1" smtClean="0">
                        <a:latin typeface="Cambria Math"/>
                        <a:ea typeface="Cambria Math"/>
                      </a:rPr>
                      <m:t>≫</m:t>
                    </m:r>
                    <m:r>
                      <a:rPr lang="en-CA" b="0" i="1" smtClean="0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CA" dirty="0" smtClean="0">
                    <a:latin typeface="Calibri"/>
                  </a:rPr>
                  <a:t> (bottom), CM is close to centre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CA" dirty="0" smtClean="0">
                    <a:latin typeface="Calibri"/>
                  </a:rPr>
                  <a:t>.</a:t>
                </a:r>
                <a:endParaRPr lang="en-CA" dirty="0">
                  <a:latin typeface="Calibri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177" y="1628800"/>
                <a:ext cx="4883209" cy="5661248"/>
              </a:xfrm>
              <a:prstGeom prst="rect">
                <a:avLst/>
              </a:prstGeom>
              <a:blipFill rotWithShape="1">
                <a:blip r:embed="rId3"/>
                <a:stretch>
                  <a:fillRect l="-2497" t="-969" r="-19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61800" y="2977788"/>
                <a:ext cx="6336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sz="2800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00" y="2977788"/>
                <a:ext cx="633699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98381" y="2977788"/>
                <a:ext cx="6419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sz="2800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381" y="2977788"/>
                <a:ext cx="641971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116632"/>
            <a:ext cx="864096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/>
              <a:t>Newton’s 1</a:t>
            </a:r>
            <a:r>
              <a:rPr lang="en-US" sz="4000" baseline="30000" dirty="0"/>
              <a:t>st</a:t>
            </a:r>
            <a:r>
              <a:rPr lang="en-US" sz="4000" dirty="0"/>
              <a:t> Law </a:t>
            </a:r>
            <a:r>
              <a:rPr lang="en-US" sz="4000" dirty="0" smtClean="0"/>
              <a:t>of Motion (Inertia)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8359" y="764705"/>
            <a:ext cx="8985641" cy="14401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There is (almost) no friction in the (near) vacuum of space.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A rock thrown in gravity-free space will move with constant speed and direction (virtually) forever.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12" name="Left Arrow 11"/>
          <p:cNvSpPr/>
          <p:nvPr/>
        </p:nvSpPr>
        <p:spPr>
          <a:xfrm rot="5400000" flipV="1">
            <a:off x="878440" y="4611992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67644" y="2204864"/>
            <a:ext cx="0" cy="3672408"/>
          </a:xfrm>
          <a:prstGeom prst="straightConnector1">
            <a:avLst/>
          </a:prstGeom>
          <a:ln w="571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5496" y="5877272"/>
            <a:ext cx="2808312" cy="1162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Push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forwards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 to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increase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speed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17" name="Left Arrow 16"/>
          <p:cNvSpPr/>
          <p:nvPr/>
        </p:nvSpPr>
        <p:spPr>
          <a:xfrm rot="16200000">
            <a:off x="3913384" y="2846568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407664" y="2204864"/>
            <a:ext cx="0" cy="3672408"/>
          </a:xfrm>
          <a:prstGeom prst="straightConnector1">
            <a:avLst/>
          </a:prstGeom>
          <a:ln w="571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3059832" y="5871904"/>
            <a:ext cx="2891044" cy="1162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Push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backwards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 to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decrease speed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13" name="Arc 12"/>
          <p:cNvSpPr/>
          <p:nvPr/>
        </p:nvSpPr>
        <p:spPr>
          <a:xfrm rot="20243803">
            <a:off x="5383707" y="1940095"/>
            <a:ext cx="2211928" cy="5040560"/>
          </a:xfrm>
          <a:prstGeom prst="arc">
            <a:avLst>
              <a:gd name="adj1" fmla="val 17129988"/>
              <a:gd name="adj2" fmla="val 4027888"/>
            </a:avLst>
          </a:prstGeom>
          <a:ln w="57150">
            <a:solidFill>
              <a:srgbClr val="92D05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58" y="3550813"/>
            <a:ext cx="1368152" cy="98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Left Arrow 23"/>
          <p:cNvSpPr/>
          <p:nvPr/>
        </p:nvSpPr>
        <p:spPr>
          <a:xfrm rot="20407982">
            <a:off x="7965200" y="3462827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6394804" y="5871904"/>
            <a:ext cx="2747028" cy="1162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Push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sideways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 to change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 direction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7275951" y="2348880"/>
            <a:ext cx="1832553" cy="10641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FF0000"/>
                </a:solidFill>
                <a:latin typeface="Calibri"/>
              </a:rPr>
              <a:t>No change in speed!</a:t>
            </a:r>
            <a:endParaRPr lang="en-CA" b="1" dirty="0" smtClean="0">
              <a:solidFill>
                <a:srgbClr val="FF0000"/>
              </a:solidFill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479866"/>
            <a:ext cx="1368152" cy="98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79866"/>
            <a:ext cx="1368152" cy="98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9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3131840" y="1304764"/>
                <a:ext cx="1642849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latin typeface="Calibri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304764"/>
                <a:ext cx="1642849" cy="64807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AAAKKGF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97" y="764704"/>
            <a:ext cx="4285003" cy="60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2843808" y="3356992"/>
                <a:ext cx="1930881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latin typeface="Calibri"/>
                </a:endParaRP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356992"/>
                <a:ext cx="1930881" cy="6480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-23177" y="1700808"/>
            <a:ext cx="3083009" cy="50405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Objects orbit on separate ellipses with CM point as a common focus.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Relative size of ellipses depends on ratio of masses.</a:t>
            </a:r>
            <a:endParaRPr lang="en-CA" dirty="0"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/>
              <p:cNvSpPr txBox="1">
                <a:spLocks noChangeArrowheads="1"/>
              </p:cNvSpPr>
              <p:nvPr/>
            </p:nvSpPr>
            <p:spPr>
              <a:xfrm>
                <a:off x="2928116" y="5517232"/>
                <a:ext cx="1930881" cy="64807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≫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latin typeface="Calibri"/>
                </a:endParaRPr>
              </a:p>
            </p:txBody>
          </p:sp>
        </mc:Choice>
        <mc:Fallback xmlns="">
          <p:sp>
            <p:nvSpPr>
              <p:cNvPr id="1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116" y="5517232"/>
                <a:ext cx="1930881" cy="64807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66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>
              <a:xfrm>
                <a:off x="65976" y="1124744"/>
                <a:ext cx="8844513" cy="2664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Kepler’s Third Law: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/>
                          </a:rPr>
                          <m:t>𝑃</m:t>
                        </m:r>
                        <m:r>
                          <a:rPr lang="en-CA" b="0" i="1" smtClean="0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yr</m:t>
                        </m:r>
                        <m:r>
                          <a:rPr lang="en-CA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/>
                          </a:rPr>
                          <m:t>𝑎</m:t>
                        </m:r>
                        <m:r>
                          <a:rPr lang="en-CA" b="0" i="1" smtClean="0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AU</m:t>
                        </m:r>
                        <m:r>
                          <a:rPr lang="en-CA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CA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Newton’s generalization: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dirty="0" smtClean="0">
                  <a:solidFill>
                    <a:srgbClr val="7030A0"/>
                  </a:solidFill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where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𝑎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CA" dirty="0" smtClean="0">
                    <a:latin typeface="Calibri"/>
                  </a:rPr>
                  <a:t> </a:t>
                </a:r>
                <a:r>
                  <a:rPr lang="en-CA" b="1" dirty="0" smtClean="0">
                    <a:latin typeface="Calibri"/>
                  </a:rPr>
                  <a:t>average distance between bodies</a:t>
                </a: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" y="1124744"/>
                <a:ext cx="8844513" cy="2664296"/>
              </a:xfrm>
              <a:prstGeom prst="rect">
                <a:avLst/>
              </a:prstGeom>
              <a:blipFill rotWithShape="1">
                <a:blip r:embed="rId2"/>
                <a:stretch>
                  <a:fillRect l="-1447" t="-2059" b="-68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3572683" y="4077072"/>
            <a:ext cx="5424537" cy="2302281"/>
            <a:chOff x="3485952" y="4100063"/>
            <a:chExt cx="5424537" cy="2302281"/>
          </a:xfrm>
        </p:grpSpPr>
        <p:pic>
          <p:nvPicPr>
            <p:cNvPr id="12" name="Picture 2" descr="AAAKKGF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471" b="35683"/>
            <a:stretch/>
          </p:blipFill>
          <p:spPr bwMode="auto">
            <a:xfrm>
              <a:off x="3485952" y="4100063"/>
              <a:ext cx="5424537" cy="2302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>
              <a:off x="3738384" y="5146144"/>
              <a:ext cx="151216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156639" y="5012288"/>
                  <a:ext cx="6275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i="1" smtClean="0">
                                <a:solidFill>
                                  <a:srgbClr val="009999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rgbClr val="009999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CA" sz="2800" i="1">
                                <a:solidFill>
                                  <a:srgbClr val="009999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2800" dirty="0">
                    <a:solidFill>
                      <a:srgbClr val="009999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639" y="5012288"/>
                  <a:ext cx="627543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7134730" y="5001296"/>
                  <a:ext cx="633956" cy="52322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i="1" smtClean="0">
                                <a:solidFill>
                                  <a:srgbClr val="009999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rgbClr val="009999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rgbClr val="009999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2800" dirty="0">
                    <a:solidFill>
                      <a:srgbClr val="009999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4730" y="5001296"/>
                  <a:ext cx="633956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/>
            <p:cNvCxnSpPr/>
            <p:nvPr/>
          </p:nvCxnSpPr>
          <p:spPr>
            <a:xfrm>
              <a:off x="6068928" y="5089212"/>
              <a:ext cx="216024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284952" y="5088994"/>
              <a:ext cx="375280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264354" y="5013176"/>
              <a:ext cx="1568326" cy="0"/>
            </a:xfrm>
            <a:prstGeom prst="line">
              <a:avLst/>
            </a:prstGeom>
            <a:ln>
              <a:solidFill>
                <a:srgbClr val="F064F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738384" y="5009366"/>
              <a:ext cx="2531328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040592" y="5125824"/>
              <a:ext cx="7920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6637" y="4077072"/>
                <a:ext cx="3691267" cy="910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9999"/>
                          </a:solidFill>
                          <a:latin typeface="Cambria Math"/>
                        </a:rPr>
                        <m:t>𝑎</m:t>
                      </m:r>
                      <m:r>
                        <a:rPr lang="en-CA" sz="2800" b="0" i="1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CA" sz="28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CA" sz="280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CA" sz="2800" i="1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CA" sz="2800" b="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CA" sz="280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CA" sz="2800" b="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CA" sz="2800" i="1">
                              <a:solidFill>
                                <a:srgbClr val="F064F3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CA" sz="280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CA" sz="2800" i="1">
                              <a:solidFill>
                                <a:srgbClr val="92D050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CA" sz="2800" b="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CA" sz="2800" b="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CA" sz="2800" dirty="0">
                  <a:solidFill>
                    <a:srgbClr val="00999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7" y="4077072"/>
                <a:ext cx="3691267" cy="91018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44696" y="5058857"/>
                <a:ext cx="2185470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80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CA" sz="2800" i="1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800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800" i="1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CA" sz="2800" i="1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CA" sz="2800" b="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CA" sz="2800" dirty="0">
                  <a:solidFill>
                    <a:srgbClr val="00999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96" y="5058857"/>
                <a:ext cx="2185470" cy="8989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71439" y="6070162"/>
                <a:ext cx="1783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sz="2800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sz="2800" i="1">
                          <a:solidFill>
                            <a:srgbClr val="009999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sz="2800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rgbClr val="009999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39" y="6070162"/>
                <a:ext cx="1783373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3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>
              <a:xfrm>
                <a:off x="65976" y="1124744"/>
                <a:ext cx="8844513" cy="573325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Question:</a:t>
                </a:r>
                <a:r>
                  <a:rPr lang="en-CA" dirty="0" smtClean="0">
                    <a:latin typeface="Calibri"/>
                  </a:rPr>
                  <a:t>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Earth</m:t>
                        </m:r>
                      </m:sub>
                    </m:sSub>
                    <m:r>
                      <a:rPr lang="en-CA" b="0" i="1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en-CA" b="0" i="1" smtClean="0">
                        <a:latin typeface="Cambria Math"/>
                      </a:rPr>
                      <m:t>6,400</m:t>
                    </m:r>
                  </m:oMath>
                </a14:m>
                <a:r>
                  <a:rPr lang="en-CA" dirty="0" smtClean="0">
                    <a:latin typeface="Calibri"/>
                  </a:rPr>
                  <a:t> km,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ISS</m:t>
                        </m:r>
                      </m:sub>
                    </m:sSub>
                    <m:r>
                      <a:rPr lang="en-CA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CA" b="0" i="1" smtClean="0">
                        <a:latin typeface="Cambria Math"/>
                        <a:ea typeface="Cambria Math"/>
                      </a:rPr>
                      <m:t>90</m:t>
                    </m:r>
                  </m:oMath>
                </a14:m>
                <a:r>
                  <a:rPr lang="en-CA" dirty="0" smtClean="0">
                    <a:latin typeface="Calibri"/>
                  </a:rPr>
                  <a:t> min,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𝐺</m:t>
                    </m:r>
                    <m:r>
                      <a:rPr lang="en-CA" b="0" i="1" smtClean="0">
                        <a:latin typeface="Cambria Math"/>
                      </a:rPr>
                      <m:t>=6.67×</m:t>
                    </m:r>
                    <m:sSup>
                      <m:sSupPr>
                        <m:ctrlPr>
                          <a:rPr lang="en-CA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/>
                            <a:ea typeface="Cambria Math"/>
                          </a:rPr>
                          <m:t>−11</m:t>
                        </m:r>
                      </m:sup>
                    </m:sSup>
                  </m:oMath>
                </a14:m>
                <a:r>
                  <a:rPr lang="en-CA" dirty="0" smtClean="0">
                    <a:latin typeface="Calibri"/>
                  </a:rPr>
                  <a:t> m</a:t>
                </a:r>
                <a:r>
                  <a:rPr lang="en-CA" baseline="40000" dirty="0" smtClean="0">
                    <a:latin typeface="Calibri"/>
                  </a:rPr>
                  <a:t>3</a:t>
                </a:r>
                <a:r>
                  <a:rPr lang="en-CA" dirty="0" smtClean="0">
                    <a:latin typeface="Calibri"/>
                  </a:rPr>
                  <a:t> kg</a:t>
                </a:r>
                <a:r>
                  <a:rPr lang="en-CA" baseline="40000" dirty="0" smtClean="0">
                    <a:latin typeface="Calibri"/>
                  </a:rPr>
                  <a:t>-1</a:t>
                </a:r>
                <a:r>
                  <a:rPr lang="en-CA" dirty="0" smtClean="0">
                    <a:latin typeface="Calibri"/>
                  </a:rPr>
                  <a:t> s</a:t>
                </a:r>
                <a:r>
                  <a:rPr lang="en-CA" baseline="40000" dirty="0" smtClean="0">
                    <a:latin typeface="Calibri"/>
                  </a:rPr>
                  <a:t>-2</a:t>
                </a:r>
                <a:r>
                  <a:rPr lang="en-CA" dirty="0" smtClean="0">
                    <a:latin typeface="Calibri"/>
                  </a:rPr>
                  <a:t>, </a:t>
                </a:r>
                <a:r>
                  <a:rPr lang="en-CA" b="1" dirty="0" smtClean="0">
                    <a:latin typeface="Calibri"/>
                  </a:rPr>
                  <a:t>estimate</a:t>
                </a:r>
                <a:r>
                  <a:rPr lang="en-CA" dirty="0" smtClean="0">
                    <a:latin typeface="Calibri"/>
                  </a:rPr>
                  <a:t> the mass of Earth.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dirty="0" smtClean="0">
                  <a:solidFill>
                    <a:srgbClr val="7030A0"/>
                  </a:solidFill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 smtClean="0">
                  <a:latin typeface="Calibri"/>
                </a:endParaRP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" y="1124744"/>
                <a:ext cx="8844513" cy="5733256"/>
              </a:xfrm>
              <a:prstGeom prst="rect">
                <a:avLst/>
              </a:prstGeom>
              <a:blipFill rotWithShape="1">
                <a:blip r:embed="rId2"/>
                <a:stretch>
                  <a:fillRect l="-1447" t="-9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>
              <a:xfrm>
                <a:off x="65976" y="1124744"/>
                <a:ext cx="8844513" cy="573325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Question:</a:t>
                </a:r>
                <a:r>
                  <a:rPr lang="en-CA" dirty="0" smtClean="0">
                    <a:latin typeface="Calibri"/>
                  </a:rPr>
                  <a:t>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Earth</m:t>
                        </m:r>
                      </m:sub>
                    </m:sSub>
                    <m:r>
                      <a:rPr lang="en-CA" b="0" i="1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en-CA" b="0" i="1" smtClean="0">
                        <a:latin typeface="Cambria Math"/>
                      </a:rPr>
                      <m:t>6,400</m:t>
                    </m:r>
                  </m:oMath>
                </a14:m>
                <a:r>
                  <a:rPr lang="en-CA" dirty="0" smtClean="0">
                    <a:latin typeface="Calibri"/>
                  </a:rPr>
                  <a:t> km,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ISS</m:t>
                        </m:r>
                      </m:sub>
                    </m:sSub>
                    <m:r>
                      <a:rPr lang="en-CA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CA" b="0" i="1" smtClean="0">
                        <a:latin typeface="Cambria Math"/>
                        <a:ea typeface="Cambria Math"/>
                      </a:rPr>
                      <m:t>90</m:t>
                    </m:r>
                  </m:oMath>
                </a14:m>
                <a:r>
                  <a:rPr lang="en-CA" dirty="0" smtClean="0">
                    <a:latin typeface="Calibri"/>
                  </a:rPr>
                  <a:t> min,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𝐺</m:t>
                    </m:r>
                    <m:r>
                      <a:rPr lang="en-CA" b="0" i="1" smtClean="0">
                        <a:latin typeface="Cambria Math"/>
                      </a:rPr>
                      <m:t>=6.67×</m:t>
                    </m:r>
                    <m:sSup>
                      <m:sSupPr>
                        <m:ctrlPr>
                          <a:rPr lang="en-CA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CA" b="0" i="1" smtClean="0">
                            <a:latin typeface="Cambria Math"/>
                            <a:ea typeface="Cambria Math"/>
                          </a:rPr>
                          <m:t>−11</m:t>
                        </m:r>
                      </m:sup>
                    </m:sSup>
                  </m:oMath>
                </a14:m>
                <a:r>
                  <a:rPr lang="en-CA" dirty="0" smtClean="0">
                    <a:latin typeface="Calibri"/>
                  </a:rPr>
                  <a:t> m</a:t>
                </a:r>
                <a:r>
                  <a:rPr lang="en-CA" baseline="40000" dirty="0" smtClean="0">
                    <a:latin typeface="Calibri"/>
                  </a:rPr>
                  <a:t>3</a:t>
                </a:r>
                <a:r>
                  <a:rPr lang="en-CA" dirty="0" smtClean="0">
                    <a:latin typeface="Calibri"/>
                  </a:rPr>
                  <a:t> kg</a:t>
                </a:r>
                <a:r>
                  <a:rPr lang="en-CA" baseline="40000" dirty="0" smtClean="0">
                    <a:latin typeface="Calibri"/>
                  </a:rPr>
                  <a:t>-1</a:t>
                </a:r>
                <a:r>
                  <a:rPr lang="en-CA" dirty="0" smtClean="0">
                    <a:latin typeface="Calibri"/>
                  </a:rPr>
                  <a:t> s</a:t>
                </a:r>
                <a:r>
                  <a:rPr lang="en-CA" baseline="40000" dirty="0" smtClean="0">
                    <a:latin typeface="Calibri"/>
                  </a:rPr>
                  <a:t>-2</a:t>
                </a:r>
                <a:r>
                  <a:rPr lang="en-CA" dirty="0" smtClean="0">
                    <a:latin typeface="Calibri"/>
                  </a:rPr>
                  <a:t>, </a:t>
                </a:r>
                <a:r>
                  <a:rPr lang="en-CA" b="1" dirty="0" smtClean="0">
                    <a:latin typeface="Calibri"/>
                  </a:rPr>
                  <a:t>estimate</a:t>
                </a:r>
                <a:r>
                  <a:rPr lang="en-CA" dirty="0" smtClean="0">
                    <a:latin typeface="Calibri"/>
                  </a:rPr>
                  <a:t> the mass of Earth.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dirty="0" smtClean="0">
                  <a:solidFill>
                    <a:srgbClr val="7030A0"/>
                  </a:solidFill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Answer: 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𝑎</m:t>
                      </m:r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CA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>
                              <a:latin typeface="Cambria Math"/>
                            </a:rPr>
                            <m:t>Earth</m:t>
                          </m:r>
                        </m:sub>
                      </m:sSub>
                    </m:oMath>
                  </m:oMathPara>
                </a14:m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solidFill>
                            <a:srgbClr val="009999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i="1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</a:rPr>
                            <m:t>Earth</m:t>
                          </m:r>
                        </m:sub>
                      </m:sSub>
                    </m:oMath>
                  </m:oMathPara>
                </a14:m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  <a:ea typeface="Cambria Math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>
                              <a:latin typeface="Cambria Math"/>
                              <a:ea typeface="Cambria Math"/>
                            </a:rPr>
                            <m:t>Earth</m:t>
                          </m:r>
                        </m:sub>
                      </m:sSub>
                      <m:r>
                        <a:rPr lang="en-CA" i="1" smtClean="0"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CA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/>
                              <a:ea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latin typeface="Cambria Math"/>
                              <a:ea typeface="Cambria Math"/>
                            </a:rPr>
                            <m:t>𝐺</m:t>
                          </m:r>
                        </m:den>
                      </m:f>
                      <m:f>
                        <m:fPr>
                          <m:ctrlPr>
                            <a:rPr lang="en-CA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/>
                                    </a:rPr>
                                    <m:t>Earth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CA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/>
                                    </a:rPr>
                                    <m:t>ISS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CA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5.3×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24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kg</m:t>
                      </m:r>
                      <m:r>
                        <a:rPr lang="en-CA" b="0" i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 (</m:t>
                      </m:r>
                      <m:r>
                        <a:rPr lang="en-CA" b="0" i="1" smtClean="0">
                          <a:latin typeface="Cambria Math"/>
                          <a:ea typeface="Cambria Math"/>
                        </a:rPr>
                        <m:t>5.97</m:t>
                      </m:r>
                      <m:r>
                        <a:rPr lang="en-CA" i="1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CA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CA" i="1">
                              <a:latin typeface="Cambria Math"/>
                              <a:ea typeface="Cambria Math"/>
                            </a:rPr>
                            <m:t>24</m:t>
                          </m:r>
                        </m:sup>
                      </m:sSup>
                      <m:r>
                        <a:rPr lang="en-CA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>
                          <a:latin typeface="Cambria Math"/>
                          <a:ea typeface="Cambria Math"/>
                        </a:rPr>
                        <m:t>kg</m:t>
                      </m:r>
                      <m:r>
                        <a:rPr lang="en-CA" b="0" i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CA" dirty="0" smtClean="0">
                  <a:latin typeface="Calibri"/>
                </a:endParaRP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" y="1124744"/>
                <a:ext cx="8844513" cy="5733256"/>
              </a:xfrm>
              <a:prstGeom prst="rect">
                <a:avLst/>
              </a:prstGeom>
              <a:blipFill rotWithShape="1">
                <a:blip r:embed="rId2"/>
                <a:stretch>
                  <a:fillRect l="-1447" t="-9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8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>
              <a:xfrm>
                <a:off x="65976" y="1124744"/>
                <a:ext cx="8844513" cy="573325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Question:</a:t>
                </a:r>
                <a:r>
                  <a:rPr lang="en-CA" dirty="0" smtClean="0">
                    <a:latin typeface="Calibri"/>
                  </a:rPr>
                  <a:t>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Earth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=5.97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CA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CA" i="1">
                            <a:latin typeface="Cambria Math"/>
                            <a:ea typeface="Cambria Math"/>
                          </a:rPr>
                          <m:t>24</m:t>
                        </m:r>
                      </m:sup>
                    </m:sSup>
                    <m:r>
                      <a:rPr lang="en-CA" i="1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kg</m:t>
                    </m:r>
                  </m:oMath>
                </a14:m>
                <a:r>
                  <a:rPr lang="en-CA" dirty="0" smtClean="0">
                    <a:latin typeface="Calibri"/>
                  </a:rPr>
                  <a:t>, and that the Moon and Earth orbit each other with a period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27.3</m:t>
                    </m:r>
                  </m:oMath>
                </a14:m>
                <a:r>
                  <a:rPr lang="en-CA" dirty="0" smtClean="0">
                    <a:latin typeface="Calibri"/>
                  </a:rPr>
                  <a:t> d and a mean separation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384,400</m:t>
                    </m:r>
                  </m:oMath>
                </a14:m>
                <a:r>
                  <a:rPr lang="en-CA" dirty="0" smtClean="0">
                    <a:latin typeface="Calibri"/>
                  </a:rPr>
                  <a:t> km, </a:t>
                </a:r>
                <a:r>
                  <a:rPr lang="en-CA" b="1" dirty="0" smtClean="0">
                    <a:latin typeface="Calibri"/>
                  </a:rPr>
                  <a:t>estimate</a:t>
                </a:r>
                <a:r>
                  <a:rPr lang="en-CA" dirty="0" smtClean="0">
                    <a:latin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Moon</m:t>
                        </m:r>
                      </m:sub>
                    </m:sSub>
                  </m:oMath>
                </a14:m>
                <a:r>
                  <a:rPr lang="en-CA" dirty="0" smtClean="0">
                    <a:latin typeface="Calibri"/>
                  </a:rPr>
                  <a:t>.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dirty="0" smtClean="0">
                  <a:solidFill>
                    <a:srgbClr val="7030A0"/>
                  </a:solidFill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 smtClean="0">
                  <a:latin typeface="Calibri"/>
                </a:endParaRP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" y="1124744"/>
                <a:ext cx="8844513" cy="5733256"/>
              </a:xfrm>
              <a:prstGeom prst="rect">
                <a:avLst/>
              </a:prstGeom>
              <a:blipFill rotWithShape="1">
                <a:blip r:embed="rId2"/>
                <a:stretch>
                  <a:fillRect l="-1447" t="-9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4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>
              <a:xfrm>
                <a:off x="65976" y="1124744"/>
                <a:ext cx="8844513" cy="573325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Question:</a:t>
                </a:r>
                <a:r>
                  <a:rPr lang="en-CA" dirty="0" smtClean="0">
                    <a:latin typeface="Calibri"/>
                  </a:rPr>
                  <a:t>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Earth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=5.97</m:t>
                    </m:r>
                    <m:r>
                      <a:rPr lang="en-CA" i="1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CA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CA" i="1">
                            <a:latin typeface="Cambria Math"/>
                            <a:ea typeface="Cambria Math"/>
                          </a:rPr>
                          <m:t>24</m:t>
                        </m:r>
                      </m:sup>
                    </m:sSup>
                    <m:r>
                      <a:rPr lang="en-CA" i="1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CA">
                        <a:latin typeface="Cambria Math"/>
                        <a:ea typeface="Cambria Math"/>
                      </a:rPr>
                      <m:t>kg</m:t>
                    </m:r>
                  </m:oMath>
                </a14:m>
                <a:r>
                  <a:rPr lang="en-CA" dirty="0" smtClean="0">
                    <a:latin typeface="Calibri"/>
                  </a:rPr>
                  <a:t>, and that the Moon and Earth orbit each other with a period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27.3</m:t>
                    </m:r>
                  </m:oMath>
                </a14:m>
                <a:r>
                  <a:rPr lang="en-CA" dirty="0" smtClean="0">
                    <a:latin typeface="Calibri"/>
                  </a:rPr>
                  <a:t> d and a mean separation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384,400</m:t>
                    </m:r>
                  </m:oMath>
                </a14:m>
                <a:r>
                  <a:rPr lang="en-CA" dirty="0" smtClean="0">
                    <a:latin typeface="Calibri"/>
                  </a:rPr>
                  <a:t> km, </a:t>
                </a:r>
                <a:r>
                  <a:rPr lang="en-CA" b="1" dirty="0" smtClean="0">
                    <a:latin typeface="Calibri"/>
                  </a:rPr>
                  <a:t>estimate</a:t>
                </a:r>
                <a:r>
                  <a:rPr lang="en-CA" dirty="0" smtClean="0">
                    <a:latin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Moon</m:t>
                        </m:r>
                      </m:sub>
                    </m:sSub>
                  </m:oMath>
                </a14:m>
                <a:r>
                  <a:rPr lang="en-CA" dirty="0" smtClean="0">
                    <a:latin typeface="Calibri"/>
                  </a:rPr>
                  <a:t>.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dirty="0" smtClean="0">
                  <a:solidFill>
                    <a:srgbClr val="7030A0"/>
                  </a:solidFill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Answer:              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𝑎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=</m:t>
                    </m:r>
                    <m:r>
                      <a:rPr lang="en-CA" i="1">
                        <a:latin typeface="Cambria Math"/>
                      </a:rPr>
                      <m:t>38</m:t>
                    </m:r>
                    <m:r>
                      <a:rPr lang="en-CA" b="0" i="1" smtClean="0">
                        <a:latin typeface="Cambria Math"/>
                      </a:rPr>
                      <m:t>4</m:t>
                    </m:r>
                    <m:r>
                      <a:rPr lang="en-CA" i="1">
                        <a:latin typeface="Cambria Math"/>
                      </a:rPr>
                      <m:t>,</m:t>
                    </m:r>
                    <m:r>
                      <a:rPr lang="en-CA" b="0" i="1" smtClean="0">
                        <a:latin typeface="Cambria Math"/>
                      </a:rPr>
                      <m:t>4</m:t>
                    </m:r>
                    <m:r>
                      <a:rPr lang="en-CA" i="1">
                        <a:latin typeface="Cambria Math"/>
                      </a:rPr>
                      <m:t>00</m:t>
                    </m:r>
                    <m:r>
                      <m:rPr>
                        <m:nor/>
                      </m:rPr>
                      <a:rPr lang="en-CA" dirty="0">
                        <a:latin typeface="Calibri"/>
                      </a:rPr>
                      <m:t> </m:t>
                    </m:r>
                    <m:r>
                      <m:rPr>
                        <m:nor/>
                      </m:rPr>
                      <a:rPr lang="en-CA" dirty="0">
                        <a:latin typeface="Calibri"/>
                      </a:rPr>
                      <m:t>km</m:t>
                    </m:r>
                  </m:oMath>
                </a14:m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200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𝑃</m:t>
                      </m:r>
                      <m:r>
                        <a:rPr lang="en-CA" b="0" i="1" smtClean="0">
                          <a:latin typeface="Cambria Math"/>
                        </a:rPr>
                        <m:t>=27.3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/>
                        </a:rPr>
                        <m:t>d</m:t>
                      </m:r>
                      <m:r>
                        <a:rPr lang="en-CA" b="0" i="1" smtClean="0">
                          <a:latin typeface="Cambria Math"/>
                        </a:rPr>
                        <m:t>=2.36</m:t>
                      </m:r>
                      <m:r>
                        <a:rPr lang="en-CA" b="0" i="1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CA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CA" b="0" i="1" smtClean="0">
                              <a:latin typeface="Cambria Math"/>
                              <a:ea typeface="Cambria Math"/>
                            </a:rPr>
                            <m:t>6</m:t>
                          </m:r>
                        </m:sup>
                      </m:sSup>
                      <m:r>
                        <a:rPr lang="en-CA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/>
                          <a:ea typeface="Cambria Math"/>
                        </a:rPr>
                        <m:t>s</m:t>
                      </m:r>
                    </m:oMath>
                  </m:oMathPara>
                </a14:m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200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  <a:ea typeface="Cambria Math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/>
                              <a:ea typeface="Cambria Math"/>
                            </a:rPr>
                            <m:t>Earth</m:t>
                          </m:r>
                        </m:sub>
                      </m:sSub>
                      <m:r>
                        <a:rPr lang="en-CA" i="1">
                          <a:solidFill>
                            <a:srgbClr val="009999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  <a:ea typeface="Cambria Math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>
                              <a:latin typeface="Cambria Math"/>
                              <a:ea typeface="Cambria Math"/>
                            </a:rPr>
                            <m:t>Moon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b="0" i="1" smtClean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</a:rPr>
                            <m:t>𝐺</m:t>
                          </m:r>
                        </m:den>
                      </m:f>
                      <m:f>
                        <m:fPr>
                          <m:ctrlPr>
                            <a:rPr lang="en-CA" i="1" smtClean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  <a:ea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009999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b="0" i="1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=6.04×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</a:rPr>
                            <m:t>24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kg</m:t>
                      </m:r>
                    </m:oMath>
                  </m:oMathPara>
                </a14:m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1200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  <a:ea typeface="Cambria Math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/>
                              <a:ea typeface="Cambria Math"/>
                            </a:rPr>
                            <m:t>Moon</m:t>
                          </m:r>
                        </m:sub>
                      </m:sSub>
                      <m:r>
                        <a:rPr lang="en-CA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CA" i="1">
                          <a:latin typeface="Cambria Math"/>
                          <a:ea typeface="Cambria Math"/>
                        </a:rPr>
                        <m:t>6.0</m:t>
                      </m:r>
                      <m:r>
                        <a:rPr lang="en-CA" b="0" i="1" smtClean="0">
                          <a:latin typeface="Cambria Math"/>
                          <a:ea typeface="Cambria Math"/>
                        </a:rPr>
                        <m:t>4</m:t>
                      </m:r>
                      <m:r>
                        <a:rPr lang="en-CA" i="1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CA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CA" i="1">
                              <a:latin typeface="Cambria Math"/>
                              <a:ea typeface="Cambria Math"/>
                            </a:rPr>
                            <m:t>24</m:t>
                          </m:r>
                        </m:sup>
                      </m:sSup>
                      <m:r>
                        <a:rPr lang="en-CA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>
                          <a:latin typeface="Cambria Math"/>
                          <a:ea typeface="Cambria Math"/>
                        </a:rPr>
                        <m:t>kg</m:t>
                      </m:r>
                      <m:r>
                        <a:rPr lang="en-CA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CA" i="1">
                          <a:latin typeface="Cambria Math"/>
                        </a:rPr>
                        <m:t>5.9</m:t>
                      </m:r>
                      <m:r>
                        <a:rPr lang="en-CA" b="0" i="1" smtClean="0">
                          <a:latin typeface="Cambria Math"/>
                        </a:rPr>
                        <m:t>2</m:t>
                      </m:r>
                      <m:r>
                        <a:rPr lang="en-CA" i="1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CA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CA" i="1">
                              <a:latin typeface="Cambria Math"/>
                              <a:ea typeface="Cambria Math"/>
                            </a:rPr>
                            <m:t>24</m:t>
                          </m:r>
                        </m:sup>
                      </m:sSup>
                      <m:r>
                        <a:rPr lang="en-CA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>
                          <a:latin typeface="Cambria Math"/>
                          <a:ea typeface="Cambria Math"/>
                        </a:rPr>
                        <m:t>kg</m:t>
                      </m:r>
                      <m:r>
                        <a:rPr lang="en-CA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7×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22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kg</m:t>
                      </m:r>
                    </m:oMath>
                  </m:oMathPara>
                </a14:m>
                <a:endParaRPr lang="en-CA" dirty="0" smtClean="0">
                  <a:latin typeface="Calibri"/>
                </a:endParaRP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" y="1124744"/>
                <a:ext cx="8844513" cy="5733256"/>
              </a:xfrm>
              <a:prstGeom prst="rect">
                <a:avLst/>
              </a:prstGeom>
              <a:blipFill rotWithShape="1">
                <a:blip r:embed="rId2"/>
                <a:stretch>
                  <a:fillRect l="-1447" t="-9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5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>
              <a:xfrm>
                <a:off x="65976" y="1124744"/>
                <a:ext cx="8844513" cy="573325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Interpretation:</a:t>
                </a:r>
                <a:r>
                  <a:rPr lang="en-CA" dirty="0" smtClean="0">
                    <a:latin typeface="Calibri"/>
                  </a:rPr>
                  <a:t> 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Earth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i="1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Moon</m:t>
                              </m:r>
                            </m:sub>
                          </m:sSub>
                        </m:den>
                      </m:f>
                      <m:r>
                        <a:rPr lang="en-CA" b="0" i="1" smtClean="0">
                          <a:solidFill>
                            <a:srgbClr val="009999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Moon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i="1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dirty="0">
                                  <a:solidFill>
                                    <a:srgbClr val="009999"/>
                                  </a:solidFill>
                                  <a:latin typeface="Cambria Math"/>
                                </a:rPr>
                                <m:t>Earth</m:t>
                              </m:r>
                            </m:sub>
                          </m:sSub>
                        </m:den>
                      </m:f>
                      <m:r>
                        <a:rPr lang="en-CA" b="0" i="1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≈0.01</m:t>
                      </m:r>
                    </m:oMath>
                  </m:oMathPara>
                </a14:m>
                <a:endParaRPr lang="en-CA" dirty="0" smtClean="0">
                  <a:solidFill>
                    <a:srgbClr val="009999"/>
                  </a:solidFill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dirty="0">
                              <a:latin typeface="Cambria Math"/>
                            </a:rPr>
                            <m:t>Earth</m:t>
                          </m:r>
                        </m:sub>
                      </m:sSub>
                      <m:r>
                        <a:rPr lang="en-CA" i="1" dirty="0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CA" b="0" i="1" dirty="0" smtClean="0">
                          <a:latin typeface="Cambria Math"/>
                          <a:ea typeface="Cambria Math"/>
                        </a:rPr>
                        <m:t>0.01</m:t>
                      </m:r>
                      <m:r>
                        <a:rPr lang="en-CA" b="0" i="1" dirty="0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CA" b="0" i="1" dirty="0" smtClean="0">
                          <a:latin typeface="Cambria Math"/>
                          <a:ea typeface="Cambria Math"/>
                        </a:rPr>
                        <m:t>≈3800 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latin typeface="Cambria Math"/>
                          <a:ea typeface="Cambria Math"/>
                        </a:rPr>
                        <m:t>km</m:t>
                      </m:r>
                      <m:r>
                        <a:rPr lang="en-CA" b="0" i="1" dirty="0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CA" b="0" i="1" dirty="0" smtClean="0">
                  <a:latin typeface="Cambria Math"/>
                  <a:ea typeface="Cambria Math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dirty="0">
                              <a:latin typeface="Cambria Math"/>
                            </a:rPr>
                            <m:t>Moon</m:t>
                          </m:r>
                        </m:sub>
                      </m:sSub>
                      <m:r>
                        <a:rPr lang="en-CA" i="1" dirty="0">
                          <a:latin typeface="Cambria Math"/>
                          <a:ea typeface="Cambria Math"/>
                        </a:rPr>
                        <m:t>≈0.</m:t>
                      </m:r>
                      <m:r>
                        <a:rPr lang="en-CA" b="0" i="1" dirty="0" smtClean="0">
                          <a:latin typeface="Cambria Math"/>
                          <a:ea typeface="Cambria Math"/>
                        </a:rPr>
                        <m:t>99</m:t>
                      </m:r>
                      <m:r>
                        <a:rPr lang="en-CA" i="1" dirty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CA" i="1" dirty="0">
                          <a:latin typeface="Cambria Math"/>
                          <a:ea typeface="Cambria Math"/>
                        </a:rPr>
                        <m:t>≈380,600 </m:t>
                      </m:r>
                      <m:r>
                        <a:rPr lang="en-CA" i="1" dirty="0">
                          <a:latin typeface="Cambria Math"/>
                          <a:ea typeface="Cambria Math"/>
                        </a:rPr>
                        <m:t>𝑘𝑚</m:t>
                      </m:r>
                    </m:oMath>
                  </m:oMathPara>
                </a14:m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Earth wobbles a bit, with CM point </a:t>
                </a:r>
                <a:r>
                  <a:rPr lang="en-CA" i="1" dirty="0" smtClean="0">
                    <a:latin typeface="Calibri"/>
                  </a:rPr>
                  <a:t>inside</a:t>
                </a:r>
                <a:r>
                  <a:rPr lang="en-CA" dirty="0" smtClean="0">
                    <a:latin typeface="Calibri"/>
                  </a:rPr>
                  <a:t> the Earth.</a:t>
                </a:r>
                <a:endParaRPr lang="en-CA" dirty="0">
                  <a:latin typeface="Calibri"/>
                </a:endParaRP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" y="1124744"/>
                <a:ext cx="8844513" cy="5733256"/>
              </a:xfrm>
              <a:prstGeom prst="rect">
                <a:avLst/>
              </a:prstGeom>
              <a:blipFill rotWithShape="1">
                <a:blip r:embed="rId2"/>
                <a:stretch>
                  <a:fillRect l="-1447" t="-9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2249039" y="1115281"/>
            <a:ext cx="4573914" cy="1154782"/>
            <a:chOff x="4434396" y="767904"/>
            <a:chExt cx="4573914" cy="1154782"/>
          </a:xfrm>
        </p:grpSpPr>
        <p:grpSp>
          <p:nvGrpSpPr>
            <p:cNvPr id="8" name="Group 7"/>
            <p:cNvGrpSpPr/>
            <p:nvPr/>
          </p:nvGrpSpPr>
          <p:grpSpPr>
            <a:xfrm>
              <a:off x="4535996" y="767904"/>
              <a:ext cx="4361781" cy="893172"/>
              <a:chOff x="4782219" y="2977788"/>
              <a:chExt cx="4361781" cy="893172"/>
            </a:xfrm>
          </p:grpSpPr>
          <p:pic>
            <p:nvPicPr>
              <p:cNvPr id="13" name="Picture 10" descr="04_18_Figure_Unanno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880" b="44964"/>
              <a:stretch/>
            </p:blipFill>
            <p:spPr bwMode="auto">
              <a:xfrm>
                <a:off x="4782219" y="3149600"/>
                <a:ext cx="4361781" cy="721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282607" y="2977788"/>
                    <a:ext cx="119180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800" b="0" i="1" dirty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b="0" i="1" dirty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800" b="0" i="0" dirty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Earth</m:t>
                              </m:r>
                            </m:sub>
                          </m:sSub>
                        </m:oMath>
                      </m:oMathPara>
                    </a14:m>
                    <a:endParaRPr lang="en-CA" sz="28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2607" y="2977788"/>
                    <a:ext cx="1191800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6762439" y="2977788"/>
                    <a:ext cx="120270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800" b="0" i="1" dirty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b="0" i="1" dirty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sz="2800" b="0" i="0" dirty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Moon</m:t>
                              </m:r>
                            </m:sub>
                          </m:sSub>
                        </m:oMath>
                      </m:oMathPara>
                    </a14:m>
                    <a:endParaRPr lang="en-CA" sz="28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2439" y="2977788"/>
                    <a:ext cx="1202702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718918" y="1399466"/>
                  <a:ext cx="12893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b="0" i="1" dirty="0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b="0" i="1" dirty="0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2800" b="0" i="0" dirty="0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Moon</m:t>
                            </m:r>
                          </m:sub>
                        </m:sSub>
                      </m:oMath>
                    </m:oMathPara>
                  </a14:m>
                  <a:endParaRPr lang="en-CA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918" y="1399466"/>
                  <a:ext cx="1289392" cy="52322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434396" y="1392456"/>
                  <a:ext cx="127656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b="0" i="1" dirty="0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b="0" i="1" dirty="0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2800" b="0" i="0" dirty="0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  <m:t>Earth</m:t>
                            </m:r>
                          </m:sub>
                        </m:sSub>
                      </m:oMath>
                    </m:oMathPara>
                  </a14:m>
                  <a:endParaRPr lang="en-CA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4396" y="1392456"/>
                  <a:ext cx="1276567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Picture 10" descr="04_18_Figure_Un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05" b="9296"/>
          <a:stretch/>
        </p:blipFill>
        <p:spPr bwMode="auto">
          <a:xfrm>
            <a:off x="1725660" y="4437112"/>
            <a:ext cx="562067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8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6495161" cy="560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51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>
              <a:xfrm>
                <a:off x="35496" y="1124744"/>
                <a:ext cx="9001000" cy="573325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Summary:</a:t>
                </a:r>
                <a:r>
                  <a:rPr lang="en-CA" dirty="0" smtClean="0">
                    <a:latin typeface="Calibri"/>
                  </a:rPr>
                  <a:t> 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 smtClean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Newton’s generalization of </a:t>
                </a:r>
                <a:r>
                  <a:rPr lang="en-CA" dirty="0" err="1" smtClean="0">
                    <a:latin typeface="Calibri"/>
                  </a:rPr>
                  <a:t>Kepler’s</a:t>
                </a:r>
                <a:r>
                  <a:rPr lang="en-CA" dirty="0" smtClean="0">
                    <a:latin typeface="Calibri"/>
                  </a:rPr>
                  <a:t> Third Law allows astronomers to determine the </a:t>
                </a:r>
                <a:r>
                  <a:rPr lang="en-CA" b="1" dirty="0" smtClean="0">
                    <a:latin typeface="Calibri"/>
                  </a:rPr>
                  <a:t>mass</a:t>
                </a:r>
                <a:r>
                  <a:rPr lang="en-CA" dirty="0" smtClean="0">
                    <a:latin typeface="Calibri"/>
                  </a:rPr>
                  <a:t> of an object (planet, star, galaxy, etc.) by simply measuring the </a:t>
                </a:r>
                <a:r>
                  <a:rPr lang="en-CA" b="1" dirty="0" smtClean="0">
                    <a:latin typeface="Calibri"/>
                  </a:rPr>
                  <a:t>orbital parameters</a:t>
                </a:r>
                <a:r>
                  <a:rPr lang="en-CA" dirty="0" smtClean="0">
                    <a:latin typeface="Calibri"/>
                  </a:rPr>
                  <a:t> (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CA" dirty="0" smtClean="0">
                    <a:latin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CA" dirty="0" smtClean="0">
                    <a:latin typeface="Calibri"/>
                  </a:rPr>
                  <a:t>) of a satellite orbiting the object.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Calibri"/>
                </a:endParaRP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124744"/>
                <a:ext cx="9001000" cy="5733256"/>
              </a:xfrm>
              <a:prstGeom prst="rect">
                <a:avLst/>
              </a:prstGeom>
              <a:blipFill rotWithShape="1">
                <a:blip r:embed="rId2"/>
                <a:stretch>
                  <a:fillRect l="-1423" t="-957" r="-10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51271"/>
            <a:ext cx="5115992" cy="309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4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0" y="1124744"/>
            <a:ext cx="9252520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E.g.: Measure mass of supermassive BH at centre of Milky Way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800" dirty="0" smtClean="0">
              <a:latin typeface="Calibri"/>
            </a:endParaRPr>
          </a:p>
        </p:txBody>
      </p:sp>
      <p:pic>
        <p:nvPicPr>
          <p:cNvPr id="16" name="eso1151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4" y="1844824"/>
            <a:ext cx="8704967" cy="4896544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936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extensions of </a:t>
            </a:r>
            <a:r>
              <a:rPr lang="en-CA" sz="4000" kern="0" dirty="0" err="1" smtClean="0">
                <a:solidFill>
                  <a:srgbClr val="7030A0"/>
                </a:solidFill>
              </a:rPr>
              <a:t>Kepler’s</a:t>
            </a:r>
            <a:r>
              <a:rPr lang="en-CA" sz="4000" kern="0" dirty="0" smtClean="0">
                <a:solidFill>
                  <a:srgbClr val="7030A0"/>
                </a:solidFill>
              </a:rPr>
              <a:t> laws:</a:t>
            </a:r>
          </a:p>
          <a:p>
            <a:pPr eaLnBrk="1" hangingPunct="1"/>
            <a:r>
              <a:rPr lang="en-CA" sz="4000" kern="0" dirty="0" smtClean="0">
                <a:solidFill>
                  <a:srgbClr val="009999"/>
                </a:solidFill>
              </a:rPr>
              <a:t>Action-Reaction</a:t>
            </a:r>
            <a:endParaRPr lang="en-US" sz="4000" kern="0" dirty="0">
              <a:solidFill>
                <a:srgbClr val="009999"/>
              </a:solidFill>
            </a:endParaRPr>
          </a:p>
          <a:p>
            <a:pPr eaLnBrk="1" hangingPunct="1"/>
            <a:endParaRPr lang="en-US" sz="4000" kern="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22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116632"/>
            <a:ext cx="864096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/>
              <a:t>Newton’s 1</a:t>
            </a:r>
            <a:r>
              <a:rPr lang="en-US" sz="4000" baseline="30000" dirty="0"/>
              <a:t>st</a:t>
            </a:r>
            <a:r>
              <a:rPr lang="en-US" sz="4000" dirty="0"/>
              <a:t> Law </a:t>
            </a:r>
            <a:r>
              <a:rPr lang="en-US" sz="4000" dirty="0" smtClean="0"/>
              <a:t>of Motion (Inertia)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8359" y="764705"/>
            <a:ext cx="8950145" cy="129614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Motion does not need to be explained…only </a:t>
            </a:r>
            <a:r>
              <a:rPr lang="en-CA" b="1" dirty="0" smtClean="0">
                <a:latin typeface="Calibri"/>
              </a:rPr>
              <a:t>changes</a:t>
            </a:r>
            <a:r>
              <a:rPr lang="en-CA" dirty="0" smtClean="0">
                <a:latin typeface="Calibri"/>
              </a:rPr>
              <a:t> in motion (speed or direction).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b="1" dirty="0" smtClean="0">
                <a:latin typeface="Calibri"/>
              </a:rPr>
              <a:t>Changes</a:t>
            </a:r>
            <a:r>
              <a:rPr lang="en-CA" dirty="0" smtClean="0">
                <a:latin typeface="Calibri"/>
              </a:rPr>
              <a:t> in motion are explained by </a:t>
            </a:r>
            <a:r>
              <a:rPr lang="en-CA" b="1" dirty="0" smtClean="0">
                <a:latin typeface="Calibri"/>
              </a:rPr>
              <a:t>forces</a:t>
            </a:r>
            <a:r>
              <a:rPr lang="en-CA" dirty="0" smtClean="0">
                <a:latin typeface="Calibri"/>
              </a:rPr>
              <a:t>.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12" name="Left Arrow 11"/>
          <p:cNvSpPr/>
          <p:nvPr/>
        </p:nvSpPr>
        <p:spPr>
          <a:xfrm rot="5400000" flipV="1">
            <a:off x="878440" y="4611992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67644" y="2204864"/>
            <a:ext cx="0" cy="3672408"/>
          </a:xfrm>
          <a:prstGeom prst="straightConnector1">
            <a:avLst/>
          </a:prstGeom>
          <a:ln w="571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5496" y="5877272"/>
            <a:ext cx="2808312" cy="1162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Push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forwards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 to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increase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speed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17" name="Left Arrow 16"/>
          <p:cNvSpPr/>
          <p:nvPr/>
        </p:nvSpPr>
        <p:spPr>
          <a:xfrm rot="16200000">
            <a:off x="3913384" y="2846568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407664" y="2204864"/>
            <a:ext cx="0" cy="3672408"/>
          </a:xfrm>
          <a:prstGeom prst="straightConnector1">
            <a:avLst/>
          </a:prstGeom>
          <a:ln w="571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3059832" y="5871904"/>
            <a:ext cx="2891044" cy="1162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Push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backwards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 to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decrease speed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13" name="Arc 12"/>
          <p:cNvSpPr/>
          <p:nvPr/>
        </p:nvSpPr>
        <p:spPr>
          <a:xfrm rot="20243803">
            <a:off x="5383707" y="1940095"/>
            <a:ext cx="2211928" cy="5040560"/>
          </a:xfrm>
          <a:prstGeom prst="arc">
            <a:avLst>
              <a:gd name="adj1" fmla="val 17129988"/>
              <a:gd name="adj2" fmla="val 4027888"/>
            </a:avLst>
          </a:prstGeom>
          <a:ln w="57150">
            <a:solidFill>
              <a:srgbClr val="92D050"/>
            </a:solidFill>
            <a:prstDash val="sys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58" y="3550813"/>
            <a:ext cx="1368152" cy="98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Left Arrow 23"/>
          <p:cNvSpPr/>
          <p:nvPr/>
        </p:nvSpPr>
        <p:spPr>
          <a:xfrm rot="20407982">
            <a:off x="7965200" y="3462827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6394804" y="5871904"/>
            <a:ext cx="2747028" cy="1162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Push 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sideways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 to change</a:t>
            </a:r>
            <a:r>
              <a:rPr lang="en-CA" b="1" dirty="0" smtClean="0">
                <a:solidFill>
                  <a:srgbClr val="7030A0"/>
                </a:solidFill>
                <a:latin typeface="Calibri"/>
              </a:rPr>
              <a:t> direction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7275951" y="2348880"/>
            <a:ext cx="1832553" cy="10641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FF0000"/>
                </a:solidFill>
                <a:latin typeface="Calibri"/>
              </a:rPr>
              <a:t>No change in speed!</a:t>
            </a:r>
            <a:endParaRPr lang="en-CA" b="1" dirty="0" smtClean="0">
              <a:solidFill>
                <a:srgbClr val="FF0000"/>
              </a:solidFill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479866"/>
            <a:ext cx="1368152" cy="98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79866"/>
            <a:ext cx="1368152" cy="98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18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Explanation of Tides</a:t>
            </a:r>
            <a:endParaRPr lang="en-US" sz="4000" kern="0" dirty="0">
              <a:solidFill>
                <a:srgbClr val="0099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>
              <a:xfrm>
                <a:off x="207895" y="4401108"/>
                <a:ext cx="8656201" cy="212423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Calibri"/>
                  </a:rPr>
                  <a:t>Moon's gravity pulls harder on near side of Earth than on far side. (Remember: Gravity is a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1/</m:t>
                    </m:r>
                    <m:sSup>
                      <m:sSupPr>
                        <m:ctrlPr>
                          <a:rPr lang="en-CA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 smtClean="0">
                    <a:latin typeface="Calibri"/>
                  </a:rPr>
                  <a:t> force law.) 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CA" sz="800" dirty="0" smtClean="0">
                  <a:latin typeface="Calibri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solidFill>
                      <a:srgbClr val="7030A0"/>
                    </a:solidFill>
                    <a:latin typeface="Calibri"/>
                  </a:rPr>
                  <a:t>Difference</a:t>
                </a:r>
                <a:r>
                  <a:rPr lang="en-CA" dirty="0" smtClean="0">
                    <a:latin typeface="Calibri"/>
                  </a:rPr>
                  <a:t> </a:t>
                </a:r>
                <a:r>
                  <a:rPr lang="en-CA" dirty="0">
                    <a:latin typeface="Calibri"/>
                  </a:rPr>
                  <a:t>in Moon's gravitational pull stretches Earth.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 smtClean="0">
                  <a:latin typeface="Calibri"/>
                </a:endParaRPr>
              </a:p>
            </p:txBody>
          </p:sp>
        </mc:Choice>
        <mc:Fallback xmlns=""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5" y="4401108"/>
                <a:ext cx="8656201" cy="2124236"/>
              </a:xfrm>
              <a:prstGeom prst="rect">
                <a:avLst/>
              </a:prstGeom>
              <a:blipFill rotWithShape="1">
                <a:blip r:embed="rId2"/>
                <a:stretch>
                  <a:fillRect l="-1197" t="-25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5" descr="04_23_Figure-Unan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2" t="22622" r="2622" b="35958"/>
          <a:stretch/>
        </p:blipFill>
        <p:spPr bwMode="auto">
          <a:xfrm>
            <a:off x="207895" y="1002576"/>
            <a:ext cx="8656202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00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Explanation of Tides</a:t>
            </a:r>
            <a:endParaRPr lang="en-US" sz="4000" kern="0" dirty="0">
              <a:solidFill>
                <a:srgbClr val="009999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436097" y="1358669"/>
            <a:ext cx="3707904" cy="466261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Moon’s gravitational pull at different points on the Earth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1600" dirty="0" smtClean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1200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Above picture 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subtract</a:t>
            </a:r>
            <a:r>
              <a:rPr lang="en-CA" dirty="0" smtClean="0">
                <a:latin typeface="Calibri"/>
              </a:rPr>
              <a:t> the forces necessary to keep those points in Earth-Moon orbit.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800" dirty="0" smtClean="0">
              <a:latin typeface="Calibri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6382" b="17022"/>
          <a:stretch/>
        </p:blipFill>
        <p:spPr bwMode="auto">
          <a:xfrm>
            <a:off x="233255" y="3356992"/>
            <a:ext cx="5202841" cy="221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07895" y="908720"/>
            <a:ext cx="5228201" cy="2225141"/>
            <a:chOff x="207895" y="908720"/>
            <a:chExt cx="6090852" cy="2592288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0" t="6382" b="17022"/>
            <a:stretch/>
          </p:blipFill>
          <p:spPr bwMode="auto">
            <a:xfrm>
              <a:off x="207895" y="908720"/>
              <a:ext cx="6090852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16566" y="908720"/>
              <a:ext cx="1907161" cy="2592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90" y="908720"/>
              <a:ext cx="3908340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15338" y="5736357"/>
            <a:ext cx="5220995" cy="11094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Stretch</a:t>
            </a:r>
            <a:r>
              <a:rPr lang="en-CA" dirty="0" smtClean="0">
                <a:latin typeface="Calibri"/>
              </a:rPr>
              <a:t> along Earth-Moon line, 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compress</a:t>
            </a:r>
            <a:r>
              <a:rPr lang="en-CA" dirty="0" smtClean="0">
                <a:latin typeface="Calibri"/>
              </a:rPr>
              <a:t> along perpendicular line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800" dirty="0" smtClean="0">
              <a:latin typeface="Calibri"/>
            </a:endParaRPr>
          </a:p>
        </p:txBody>
      </p:sp>
      <p:pic>
        <p:nvPicPr>
          <p:cNvPr id="18" name="Picture 4" descr="http://sciencequestionswithchris.files.wordpress.com/2012/12/tid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31" y="5320010"/>
            <a:ext cx="2121120" cy="14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20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Newton’s Explanation of Tides</a:t>
            </a:r>
            <a:endParaRPr lang="en-US" sz="4000" kern="0" dirty="0">
              <a:solidFill>
                <a:srgbClr val="009999"/>
              </a:solidFill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6084168" y="2708920"/>
            <a:ext cx="2520280" cy="15121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7030A0"/>
                </a:solidFill>
                <a:latin typeface="Calibri"/>
              </a:rPr>
              <a:t>Size of tides depends on phase of Moon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.</a:t>
            </a:r>
            <a:endParaRPr lang="en-CA" dirty="0">
              <a:solidFill>
                <a:srgbClr val="7030A0"/>
              </a:solidFill>
              <a:latin typeface="Calibri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4698158" cy="5897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4860032" y="1268760"/>
            <a:ext cx="1966618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Spring tide (extra high)</a:t>
            </a:r>
            <a:endParaRPr lang="en-CA" dirty="0">
              <a:latin typeface="Calibri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860032" y="4581128"/>
            <a:ext cx="1966618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Neap tide (extra low)</a:t>
            </a:r>
            <a:endParaRPr lang="en-CA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9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Tidal Friction</a:t>
            </a:r>
            <a:endParaRPr lang="en-US" sz="4000" kern="0" dirty="0">
              <a:solidFill>
                <a:srgbClr val="009999"/>
              </a:solidFill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84175" y="4365104"/>
            <a:ext cx="8849842" cy="24928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>
                <a:latin typeface="Calibri"/>
              </a:rPr>
              <a:t>Tidal friction gradually slows Earth's </a:t>
            </a:r>
            <a:r>
              <a:rPr lang="en-CA" dirty="0" smtClean="0">
                <a:latin typeface="Calibri"/>
              </a:rPr>
              <a:t>rotation.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Stronger reverse effect: </a:t>
            </a:r>
            <a:r>
              <a:rPr lang="en-CA" dirty="0">
                <a:latin typeface="Calibri"/>
              </a:rPr>
              <a:t>Moon once </a:t>
            </a:r>
            <a:r>
              <a:rPr lang="en-CA" dirty="0" smtClean="0">
                <a:latin typeface="Calibri"/>
              </a:rPr>
              <a:t>spun faster; </a:t>
            </a:r>
            <a:r>
              <a:rPr lang="en-CA" dirty="0">
                <a:latin typeface="Calibri"/>
              </a:rPr>
              <a:t>tidal friction caused it to </a:t>
            </a:r>
            <a:r>
              <a:rPr lang="en-CA" dirty="0" smtClean="0">
                <a:latin typeface="Calibri"/>
              </a:rPr>
              <a:t>“lock” </a:t>
            </a:r>
            <a:r>
              <a:rPr lang="en-CA" dirty="0">
                <a:latin typeface="Calibri"/>
              </a:rPr>
              <a:t>in synchronous rotation</a:t>
            </a:r>
            <a:r>
              <a:rPr lang="en-CA" dirty="0" smtClean="0">
                <a:latin typeface="Calibri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>
                <a:latin typeface="Calibri"/>
              </a:rPr>
              <a:t>B</a:t>
            </a:r>
            <a:r>
              <a:rPr lang="en-CA" dirty="0" smtClean="0">
                <a:latin typeface="Calibri"/>
              </a:rPr>
              <a:t>y </a:t>
            </a:r>
            <a:r>
              <a:rPr lang="en-CA" dirty="0">
                <a:latin typeface="Calibri"/>
              </a:rPr>
              <a:t>conservation of angular momentum, </a:t>
            </a:r>
            <a:r>
              <a:rPr lang="en-CA" dirty="0" smtClean="0">
                <a:latin typeface="Calibri"/>
              </a:rPr>
              <a:t>both effects gradually increase Earth-Moon distance.</a:t>
            </a:r>
            <a:endParaRPr lang="en-CA" dirty="0"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dirty="0">
              <a:latin typeface="Calibri"/>
            </a:endParaRPr>
          </a:p>
        </p:txBody>
      </p:sp>
      <p:pic>
        <p:nvPicPr>
          <p:cNvPr id="10" name="Picture 10" descr="04_26_Figure_Unan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"/>
          <a:stretch>
            <a:fillRect/>
          </a:stretch>
        </p:blipFill>
        <p:spPr bwMode="auto">
          <a:xfrm>
            <a:off x="155575" y="726480"/>
            <a:ext cx="8878442" cy="34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2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Other Tidal Effects</a:t>
            </a:r>
            <a:endParaRPr lang="en-US" sz="4000" kern="0" dirty="0">
              <a:solidFill>
                <a:srgbClr val="009999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" y="1628800"/>
            <a:ext cx="9060782" cy="3511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440160" y="5445224"/>
            <a:ext cx="6300192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Calibri"/>
              </a:rPr>
              <a:t>Comet Shoemaker-Levy 9 being torn apart by Jupiter’s tidal forces (1994)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800" dirty="0" smtClean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5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Other Tidal Effects</a:t>
            </a:r>
            <a:endParaRPr lang="en-US" sz="4000" kern="0" dirty="0">
              <a:solidFill>
                <a:srgbClr val="009999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57807" y="5656964"/>
            <a:ext cx="3275856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Jupiter’s Moon Io</a:t>
            </a:r>
            <a:endParaRPr lang="en-CA" dirty="0">
              <a:solidFill>
                <a:srgbClr val="7030A0"/>
              </a:solidFill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800" dirty="0" smtClean="0">
              <a:latin typeface="Calibri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" y="707048"/>
            <a:ext cx="3633787" cy="363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 descr="http://labspace.open.ac.uk/file.php/4151/S283_1_012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2118280"/>
            <a:ext cx="2804769" cy="331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692696"/>
            <a:ext cx="21431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69" y="3891870"/>
            <a:ext cx="21431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5450904" y="2060848"/>
            <a:ext cx="3275856" cy="146695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Calibri"/>
              </a:rPr>
              <a:t>2:1 Resonance of Io to Europa causes highly elliptical orbit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800" dirty="0" smtClean="0"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 txBox="1">
                <a:spLocks noChangeArrowheads="1"/>
              </p:cNvSpPr>
              <p:nvPr/>
            </p:nvSpPr>
            <p:spPr>
              <a:xfrm>
                <a:off x="5652120" y="5475704"/>
                <a:ext cx="3528392" cy="136815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Calibri"/>
                  </a:rPr>
                  <a:t>Flexing/</a:t>
                </a:r>
                <a:r>
                  <a:rPr lang="en-CA" dirty="0" err="1" smtClean="0">
                    <a:latin typeface="Calibri"/>
                  </a:rPr>
                  <a:t>unflexing</a:t>
                </a:r>
                <a:r>
                  <a:rPr lang="en-CA" dirty="0" smtClean="0">
                    <a:latin typeface="Calibri"/>
                  </a:rPr>
                  <a:t> </a:t>
                </a:r>
                <a:r>
                  <a:rPr lang="en-CA" dirty="0">
                    <a:latin typeface="Calibri"/>
                  </a:rPr>
                  <a:t>heats </a:t>
                </a:r>
                <a:r>
                  <a:rPr lang="en-CA" dirty="0" smtClean="0">
                    <a:latin typeface="Calibri"/>
                  </a:rPr>
                  <a:t>Io; tides in rock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CA" dirty="0" smtClean="0">
                    <a:latin typeface="Calibri"/>
                  </a:rPr>
                  <a:t> 30-story building!</a:t>
                </a:r>
                <a:endParaRPr lang="en-CA" dirty="0">
                  <a:latin typeface="Calibri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 smtClean="0">
                  <a:latin typeface="Calibri"/>
                </a:endParaRPr>
              </a:p>
            </p:txBody>
          </p:sp>
        </mc:Choice>
        <mc:Fallback xmlns="">
          <p:sp>
            <p:nvSpPr>
              <p:cNvPr id="1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5475704"/>
                <a:ext cx="3528392" cy="1368152"/>
              </a:xfrm>
              <a:prstGeom prst="rect">
                <a:avLst/>
              </a:prstGeom>
              <a:blipFill rotWithShape="1">
                <a:blip r:embed="rId6"/>
                <a:stretch>
                  <a:fillRect l="-3454" t="-4000" b="-128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96" y="5749820"/>
            <a:ext cx="762000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AutoShape 4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7" name="AutoShape 6" descr="data:image/jpeg;base64,/9j/4AAQSkZJRgABAQAAAQABAAD/2wCEAAkGBhAGDxUUBxQVFRUVGRYUFxQWExgXGBsVFRYVFBQUFBUXGyYeGh4jHxYXHy8gIygpLCwuGCAxNTAqNScrLC8BCQoKDgwOGA8PGiolHyQsLC0sNC8yNCssKS00LTUvKS4qLCopNS4pNCwuMC8xKSwsKS0vLSwvLDUqLCkpMDUsLf/AABEIAKsBJgMBIgACEQEDEQH/xAAbAAEAAgMBAQAAAAAAAAAAAAAABQYBAgQDB//EAEsQAAEDAwAFBgkICAILAAAAAAEAAgMEBREGEiExQRMyUWFxgQcUIjNCgpGhsRUWJDVDUnKSIzRTYmNzk6KDwRclNlRVs8LD0dPw/8QAGgEBAAMBAQEAAAAAAAAAAAAAAAECAwQGBf/EADERAAIBAQUFCAEEAwAAAAAAAAABAhEDEiExUTJBkbHREyJhcYGhwfAEBSMz4RRS0v/aAAwDAQACEQMRAD8A+4oiIAiIgCIiAIiIAi8KyuitzC+te2Ng3ue4NA7yoD57C4bNHaeaq6JA3koM8czSYB9UOUNpGkbOUsUunEsy0lmbCMykNHSTge0quNt11un69Ux0zT6FNHrvx0GaXYD2MW0WgFEXa1wa+pf96plfN/a46vuUVe5FrkFtS4Y9Pk9arTy30rtUTtkd9yEOmdnoxEHY714DTCaq+raCrf0F7WQNPfK8H3KwU1HHRNDaRjWNG5rGho7gAvZKPUXrNZRr5vpTmVvx271Q/Q01LD1y1D5CO1scYH9y18RvFR52ppY/5dK93/MlVmRLviO1plFcK86lZGjtwk8/cpPUpoWfEOW3zRmd5y41vc6Fv/aVkRLqHbz8OC6Fa+Zj/wDiFw/rRf8ApQaHyt5lxru+SE/GFWVEuodvP6l0KydGa2PzFyn9eGB//QEFpu0Hmq6GTqkowPfHIFZkS6h28tFwXQrYkvNPz2UUo6GvmhP9weFj5y11N+u26XA3mGaGX2N1muPsVlRLviO1TzivdcmVpnhBomHFwMtO7oqIJI/a4jU96nKK5wXIZoZY5B0se13wK6HNDhhwyoOu0It9edaSnY1+/XjBifnp148E96d4ftPVe/TmTqKs/Nust31NXSY4R1LBO3s5TyZB3krA0irbX9e0bnN/bUhMze0xECRo7A5L2o7Kuw0/Z+/xUs6KKs+lFHfsi3TMc4b2Z1Xjtjdhw9ilVKdcjOUXF0kqBERSVCIiAIiIAiIgCIiAIiIAi0llbA0ulIa0DJJOAAN5JO5Vl2kFTpIdXRZobFnDq2Vp1OvxeI4Mp/eOG7OKhuhpCzcsd2u4m7tfKexM17lI1gOwZ2lx6GNG1x6gCoQXG46RfVkYo4T9tO3WmI6Y6fc3tkPqrutOicFsfysutNUHfUTHXk7GcGDfsaAptRRvMvehDZVXq/hdeBX6LQilhcJK/WqZR9rUO5Qj8DD5DB+EBT4GruWUUpJZGcpyntMIiKSgREQBERAEREAREQBERAEREAREQBERARl20bpb5j5Qia5w3PGWyN/DI3Dh3FRXyXcNH9tqmNXGPsKlwEgH8OoA2nqeMdYVoRVcUaxtZJUeK0f3D0IS06WwXJ/JTh8E+MmCZuo/tZ6Mg62k9ym1w3eyU99j1LlG143jO9p+8xw2tPWCoMw1+i22mLq2nH2bj9JYP3H7pgOh2HdZ4qtZlrsJ7OD0fw+vEtSLhs97gvsfKW94cNxG5zXDex7Tta4dBXcrZmLTi6MIiIQEREAREQBcV4vENiiMte7VaNgG9znHmsY3e5x4ALW9XmKwwmWsOwYDWja57zzY2N9JxOwBRNlsctdKKvSIDlvsoM5ZTtPAfekPpP7hsVW9yNYQVL0sufl8vceMNln0rcJNJW6kIOY6LOw9D6ojnu48nzRxyrU1gYAGDAGwAbsDcAsopSoRO0cvLQIiKTMIiIAiIgCIiAIiIAiIgCIiAIiIAiIgCIiAIiIAiIgCIiAgLzov4xJ4xZn8hVAecA8iQD7OoYOe3r5w4Fb2LST5QeYLizkapgy6EnIc3dysLvTYeneNxU4ou/aPx35g5QlkjDrRTM2Pjf8AeaejpbuIVWqYo2jNSV2fo966r6iURQOj19kne6mvIDKqIAnHMlj3CeLqPEeidinlKdSk4ODowiIpKBaTTNpml0xDWtBcXE4AAGSSegBbqraTH5eqYqCPOoRy9SR+xa7DIif4jhg9TT0qG6GlnC9Kjy3+Riw07tJphXXAERjIo4iObGdhqHj77+H3W44lWpYa0MADBgDYAOjoCyiVBaTvvw3eAREUmYREQBERAEREAREQBERAEREAREQBERAEREAREQBERAEREAREQBERAQ+klh+WWNdTO5OohOvBNjmv4td0scNjm8R2LbRu+fLsGtI3UlYTHNFxZKzY5vZxB4ghSyqt7adGqxlZFshmLIKocBnyYKjq1SQwnocOhVeDqbw78bjz3dPXn5lqREVjAw52qMlVrQcGuZNWS86rkc9vSIIyY4G/lBd656V1ab1xt9uqHRc4xljfxyERM97wpO2UTbbBHFFujYyMdjGho+CrmzZd2yb1dOGL+DpREVjEIiIAiIgCIiAIiIAiIgCIiAIiIAiIgCIiAIiIAiIgCIiAIqfpD4Vrbo1OYKp73yt5zIoy/V44cRsB6lL6L6X0emMRkssmuGnVc0gtc08A5p2jPA7j3ICZRYc4MGXnAG8leFJcYbhnxORkmN+o9rsduqThAdCIiALjvFsZeqeSGo5srHMJ4jIxkdY39y7EQlNp1RCaG3J9zomGs87GXQy/zYXGN579XPei49H/AKDca6HcHGKqaP5rNST+6JZVY5Gtskpum/HjiZ8IG2kaDudUUoPZ4xGf8lZVXPCGwm2zOZvjMU3dFLHI73NKsLHiQAt3HaO9FtMS/ij5v4NkRFYxCIiAIiIAiIgCIiAIiIAiIgCIiAIiIAiIgCIiAIiIAiIgPkbdH7voVcayo0ZigrYql5e5pkDZW+U52pkkY2uO7OcDYFJeDC90dxrqxraJ9FXHD6iMvc5rhrc4A7GkF+djRzs7clb1vg5uFnrZ6nQmrZCKk60sM0eszXySXNIB4lx3DGTtKk9B9ApNHqiervc/jFXUANe8N1GNaMeS0cea3bgc0DG/IHppL/rOs5Gp2xRRsk5M8175HPAc8bnBoj2A7MuJ3gYjrnStpI3TUYbHLC1z2SNAafIBdqOxvYcYLTswenBVnvtgNxc2WieGTMBblzdZj2E55OQAg79ocDlpJ3gkGLi0XqbiQ28GJkWzWZE573SAbdRz3tbqtPEAEkbMheU/P/TvzbX85Wtm+7hR12dcOmZ3WVrZxsrrz5lpppvGI2uxjWaHY6MjOF6oBjci9WcIREQFai8m+Pxxooye6olA+KLFud4zeapw3RQU8J/E50s2PY4LKrE2ts15LkTtfRtuEMkc3Nka5h7HAtPxURoNWurKCIVHnIc08g468BMRz1nVB71Pqrxu+b1zLXbIa7ymng2qjbhzf8RgB6ywo8GmId6Eo+q9M/bkWhERWMQiIgCIiAIiIAiIgCIiAIiIAiIgCIiAIiIAiIgCIiAIiIAiIgCIiAIiIAsOcGDLtgG89Syq3ptVGeJtJSH9LWEwjHoxYzPKeprcjtcFDdEXs4X5JGNBGeMwS1L99XNJOMjbyWeThH5GA+sisNNTtpGNZAMNaA1oHBrRgD2BYRKiFpO/Js9VRPDPcnWy160I8syxBj+MbgS8SNPBw1cDtWl58M9BZaqWmmiqnyQnVdycLXDcDkHlAcbeICkLJpPbPCpTSxRAvaMCWGVpY8ZOWnYeluxzTsI4Fa2UoxnFzVUmqrVb0Uq1isz5f4MvCLcH3KKGvmfPHO4sc2Q6xaSCQ9h3jGNo3Yzs4r78vn0Xguh0TcKnRQONRESQyV+s2SNww+EEjyCRudvzv2FXGx3uK/wiSkJ3lr2OGHseNjo5G+i4Hguv9R/JsLe3cvx4XI0WHzhgiY2clC83X4JBERcBAREQBERAEREAREQBERAEREAREQBERAEREAREQBERAEREAREQBEWskgiBMhAABJJOAANpJPAIDzrayO3xukq3BrGAuc47gBvKgNFaSS4SPrrk0tfMA2Fh3xUwOWNPQ558t3cOC5oGnTqYSSj6DE7WjaRjxiRu6VwP2TTzR6RGTsAVuVVi6m8v243d7z8PDrw1CIisYHwiiv1VYNJbm60Ub6xzvJcxj9UtGWHWJ1T2K1eDDRqtbcK243yHxY1OxkGQTguDnOdj8IGTgklxwNisVi0EFlulVXCUuNUMcnqY1drTztY55vQN6taAKu3jR+SKY1WjxDKjA5RjvNztG5suNzh6L943HIViRQ1UvCbg6orTdL3VtPI62xE1EODNSSHVlaAfLDR6RIzqkbHbOxTdsuUd4hZLRO1mPGs0/wCRHAg7COBCpt/grKp4fV0b2yRk8lV0UzHyNG3AdFJqFzTxYSQdqrmj+nTtGq8x3iN8MU5zITG+NgmOP07GPALA7027QD5QPBZX6PE7v8XtIN2eeedfvhv11Pr6LDXB4y3aDtBHQsrY+cEREAREQBERAEREAREQBERAEREAREQBERAEREAREQBEUHeNLIbY/kaZrp6gjIp4truoyHdG3dtd71DdMy0YObpFEpX18VrjdJXPaxjRlznHAH/3Qq0KabTgh1c10NCMFsJ8mSowch0w3si6Gb3bzswF0UOjc1ykZPpQ5r3sOtHTs8xEeDtu2R4+8d3AcVZVGeZreVls4vXTy68NTVjBGAGAADYABgADcAFsiKxgEREAREQBERAF5z07KppbUNDmnYWuAIPaDsXoiAq50YnsJ1tFZA1mcmkmJdCenknc6E9Qy3qXrSaaxNeI74x9JKdgbNjk3H+FOPId7QepWNeNVSR1zCyrY17HbC1zQ5p7QdhVbtMjftVL+RV8d/8AfrxPVrg4ZasqsHQw23bo1US03Hkj+lg6/wBE8+T6pCC+19p+uqQytH21IeU7zA7Dx6usl6mZHZKWw6+z++TZZ0UPbNL6K7nVpZ2a/wCzeeTkHTmN+He5TGVKaeRnKEouklQIiKSoREQBERAEREAREQBERAEREARcVyvVPZm61yljjH77wM9QB2k9QUM3TN1y/wBn6WefokcOQh/qSjJ9VpUOSRpGynJVSw9uJZlEXfSqmszgyZxfKebBE0ySuPVG3aO04HWo4WO4Xj67quSYfsaQFnc6od5Z9UN7VL2fR6msLSLZE1mec4bXOPS95y53eVFW8i92zjtOvl16L1IcwXHSQfSD4jCfQYQ+pcP3pNrIvVyesKatFjp7EzUtzA0E5cdpc53Fz3na49ZK70RIrK1bVFgtF9x9QiIrGQREQBERAEREAREQBERAEREAREQHDcrHTXgYuUMco/fYHHuJGQof5jMo9tkqamm6GtlMkf8ATm1grMihxTNI2s4qieHtwK0YLxQ+akpakfxGPgf7Wa7T7AsN0lrab6wt02OmCWKb3FzCrMii7oy3ap7UVy5YexW/n9Swj6eypg/m0soH5mtLfevem06ttX5qrg7HSBp9jsKdXLV26Gt/Wo43/jY13xCd4VsnufH+vk1hvFPUDMM0TvwyNPwK6RK124j2qIl0Kt0/nKSn/osHwC5z4PLWd9JD+VO8KWWr4LqWLKwXBu9Vv/Rvav8AdI/7v/K2b4ObU3dSRewn4lO9p94Cll/s+C/6Jua4RU/npGN7XtHxKj6jTG30vnqunH+Mwn2Aryi0EtkPMpIO+Np+K7qex0tGfo0ELPwxMb8AneH7Xi+C6kUPCFb5TilkfL/Jgmk97GELB0wkqPq6grH9BfG2FvtlcHD8qsgGFlKPUXrNZR4vokVkVV4rfNQ0tOP4kr5nD1Y2tafzI7Rirr/ravlI+5TsZTjs1hrPx6ysyJd1HbNbKS9OtWQtt0OobS7WpoWl/wC0fmST+pIS73qaRFKSWRnKcpOsnUIiKSoREQBERAEREAREQ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5496" y="116632"/>
            <a:ext cx="9001000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sz="4000" kern="0" dirty="0" smtClean="0">
                <a:solidFill>
                  <a:srgbClr val="7030A0"/>
                </a:solidFill>
              </a:rPr>
              <a:t>Other Tidal Effects</a:t>
            </a:r>
            <a:endParaRPr lang="en-US" sz="4000" kern="0" dirty="0">
              <a:solidFill>
                <a:srgbClr val="009999"/>
              </a:solidFill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742687" y="6118252"/>
            <a:ext cx="7576394" cy="5040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Galaxy collision on time scale of a few billion years</a:t>
            </a:r>
            <a:endParaRPr lang="en-CA" sz="800" dirty="0" smtClean="0">
              <a:latin typeface="Calibri"/>
            </a:endParaRPr>
          </a:p>
        </p:txBody>
      </p:sp>
      <p:pic>
        <p:nvPicPr>
          <p:cNvPr id="5" name="Mice_long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743" y="836712"/>
            <a:ext cx="7419657" cy="50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3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116632"/>
            <a:ext cx="9433048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/>
              <a:t>Newton’s </a:t>
            </a:r>
            <a:r>
              <a:rPr lang="en-US" sz="4000" dirty="0" smtClean="0"/>
              <a:t>2</a:t>
            </a:r>
            <a:r>
              <a:rPr lang="en-US" sz="4000" baseline="30000" dirty="0" smtClean="0"/>
              <a:t>nd</a:t>
            </a:r>
            <a:r>
              <a:rPr lang="en-US" sz="4000" dirty="0" smtClean="0"/>
              <a:t> Law of Motion (Dynamics)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8359" y="764705"/>
            <a:ext cx="8950145" cy="165618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The </a:t>
            </a:r>
            <a:r>
              <a:rPr lang="en-CA" b="1" dirty="0" smtClean="0">
                <a:latin typeface="Calibri"/>
              </a:rPr>
              <a:t>change</a:t>
            </a:r>
            <a:r>
              <a:rPr lang="en-CA" dirty="0" smtClean="0">
                <a:latin typeface="Calibri"/>
              </a:rPr>
              <a:t> in motion of an object is: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in the direction of the net force; 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proportional to the magnitude of the net force;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inversely proportional to the mass of the object.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12" name="Left Arrow 11"/>
          <p:cNvSpPr/>
          <p:nvPr/>
        </p:nvSpPr>
        <p:spPr>
          <a:xfrm rot="5400000" flipV="1">
            <a:off x="878440" y="5116048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67644" y="2708920"/>
            <a:ext cx="0" cy="3672408"/>
          </a:xfrm>
          <a:prstGeom prst="straightConnector1">
            <a:avLst/>
          </a:prstGeom>
          <a:ln w="571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83922"/>
            <a:ext cx="1368152" cy="98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1367644" y="2712754"/>
            <a:ext cx="0" cy="880186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2" idx="3"/>
          </p:cNvCxnSpPr>
          <p:nvPr/>
        </p:nvCxnSpPr>
        <p:spPr>
          <a:xfrm flipV="1">
            <a:off x="1367644" y="5847568"/>
            <a:ext cx="0" cy="533760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843808" y="3958705"/>
            <a:ext cx="0" cy="880186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067944" y="4119376"/>
            <a:ext cx="0" cy="533760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31840" y="4044855"/>
                <a:ext cx="696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4044855"/>
                <a:ext cx="696024" cy="707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55976" y="4044855"/>
                <a:ext cx="696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4044855"/>
                <a:ext cx="696024" cy="7078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V="1">
            <a:off x="5300960" y="4210740"/>
            <a:ext cx="0" cy="464331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652120" y="4035544"/>
                <a:ext cx="696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∝</m:t>
                      </m:r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4035544"/>
                <a:ext cx="696024" cy="70788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eft Arrow 31"/>
          <p:cNvSpPr/>
          <p:nvPr/>
        </p:nvSpPr>
        <p:spPr>
          <a:xfrm rot="5400000" flipV="1">
            <a:off x="6197320" y="4107371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06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116632"/>
            <a:ext cx="9433048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/>
              <a:t>Newton’s </a:t>
            </a:r>
            <a:r>
              <a:rPr lang="en-US" sz="4000" dirty="0" smtClean="0"/>
              <a:t>2</a:t>
            </a:r>
            <a:r>
              <a:rPr lang="en-US" sz="4000" baseline="30000" dirty="0" smtClean="0"/>
              <a:t>nd</a:t>
            </a:r>
            <a:r>
              <a:rPr lang="en-US" sz="4000" dirty="0" smtClean="0"/>
              <a:t> Law of Motion (Dynamics)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8359" y="764705"/>
            <a:ext cx="8950145" cy="165618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The </a:t>
            </a:r>
            <a:r>
              <a:rPr lang="en-CA" b="1" dirty="0" smtClean="0">
                <a:latin typeface="Calibri"/>
              </a:rPr>
              <a:t>change</a:t>
            </a:r>
            <a:r>
              <a:rPr lang="en-CA" dirty="0" smtClean="0">
                <a:latin typeface="Calibri"/>
              </a:rPr>
              <a:t> in motion of an object is: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in the direction of the net force; 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proportional to the magnitude of the net force;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inversely proportional to the mass of the object.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995936" y="3860483"/>
            <a:ext cx="0" cy="880186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915816" y="4046963"/>
            <a:ext cx="0" cy="533760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31840" y="4044855"/>
                <a:ext cx="696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4044855"/>
                <a:ext cx="696024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55976" y="4044855"/>
                <a:ext cx="696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4044855"/>
                <a:ext cx="696024" cy="707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5300960" y="4210740"/>
            <a:ext cx="0" cy="464331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652120" y="4035544"/>
                <a:ext cx="696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∝</m:t>
                      </m:r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4035544"/>
                <a:ext cx="696024" cy="7078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eft Arrow 31"/>
          <p:cNvSpPr/>
          <p:nvPr/>
        </p:nvSpPr>
        <p:spPr>
          <a:xfrm rot="16200000">
            <a:off x="6269328" y="4147171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Left Arrow 15"/>
          <p:cNvSpPr/>
          <p:nvPr/>
        </p:nvSpPr>
        <p:spPr>
          <a:xfrm rot="16200000">
            <a:off x="889048" y="3325407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383328" y="2683703"/>
            <a:ext cx="0" cy="3672408"/>
          </a:xfrm>
          <a:prstGeom prst="straightConnector1">
            <a:avLst/>
          </a:prstGeom>
          <a:ln w="571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58705"/>
            <a:ext cx="1368152" cy="98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383328" y="2720150"/>
            <a:ext cx="0" cy="533760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378252" y="5475925"/>
            <a:ext cx="0" cy="880186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38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116632"/>
            <a:ext cx="9433048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/>
              <a:t>Newton’s </a:t>
            </a:r>
            <a:r>
              <a:rPr lang="en-US" sz="4000" dirty="0" smtClean="0"/>
              <a:t>2</a:t>
            </a:r>
            <a:r>
              <a:rPr lang="en-US" sz="4000" baseline="30000" dirty="0" smtClean="0"/>
              <a:t>nd</a:t>
            </a:r>
            <a:r>
              <a:rPr lang="en-US" sz="4000" dirty="0" smtClean="0"/>
              <a:t> Law of Motion (Dynamics)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8359" y="764705"/>
            <a:ext cx="8950145" cy="165618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The </a:t>
            </a:r>
            <a:r>
              <a:rPr lang="en-CA" b="1" dirty="0" smtClean="0">
                <a:latin typeface="Calibri"/>
              </a:rPr>
              <a:t>change</a:t>
            </a:r>
            <a:r>
              <a:rPr lang="en-CA" dirty="0" smtClean="0">
                <a:latin typeface="Calibri"/>
              </a:rPr>
              <a:t> in motion of an object is: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in the direction of the net force; 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proportional to the magnitude of the net force;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inversely proportional to the mass of the object.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75399" y="4044855"/>
                <a:ext cx="696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399" y="4044855"/>
                <a:ext cx="696024" cy="707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99535" y="4044855"/>
                <a:ext cx="696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35" y="4044855"/>
                <a:ext cx="696024" cy="707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31" idx="1"/>
          </p:cNvCxnSpPr>
          <p:nvPr/>
        </p:nvCxnSpPr>
        <p:spPr>
          <a:xfrm flipH="1">
            <a:off x="6363321" y="4389487"/>
            <a:ext cx="532358" cy="179888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895679" y="4035544"/>
                <a:ext cx="696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∝</m:t>
                      </m:r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679" y="4035544"/>
                <a:ext cx="696024" cy="7078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-356053" y="2564904"/>
            <a:ext cx="3559901" cy="5040560"/>
            <a:chOff x="7330298" y="561620"/>
            <a:chExt cx="3559901" cy="5040560"/>
          </a:xfrm>
        </p:grpSpPr>
        <p:sp>
          <p:nvSpPr>
            <p:cNvPr id="16" name="Arc 15"/>
            <p:cNvSpPr/>
            <p:nvPr/>
          </p:nvSpPr>
          <p:spPr>
            <a:xfrm rot="20243803">
              <a:off x="7330298" y="561620"/>
              <a:ext cx="2211928" cy="5040560"/>
            </a:xfrm>
            <a:prstGeom prst="arc">
              <a:avLst>
                <a:gd name="adj1" fmla="val 17129988"/>
                <a:gd name="adj2" fmla="val 4027888"/>
              </a:avLst>
            </a:prstGeom>
            <a:ln w="57150">
              <a:solidFill>
                <a:srgbClr val="92D050"/>
              </a:solidFill>
              <a:prstDash val="sysDash"/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749" y="2172338"/>
              <a:ext cx="1368152" cy="980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Left Arrow 17"/>
            <p:cNvSpPr/>
            <p:nvPr/>
          </p:nvSpPr>
          <p:spPr>
            <a:xfrm rot="20407982">
              <a:off x="9911791" y="2084352"/>
              <a:ext cx="978408" cy="484632"/>
            </a:xfrm>
            <a:prstGeom prst="lef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V="1">
              <a:off x="9854602" y="3595451"/>
              <a:ext cx="0" cy="880186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8203497" y="867641"/>
              <a:ext cx="657615" cy="70483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/>
          <p:cNvCxnSpPr/>
          <p:nvPr/>
        </p:nvCxnSpPr>
        <p:spPr>
          <a:xfrm flipH="1" flipV="1">
            <a:off x="3785105" y="4047906"/>
            <a:ext cx="657615" cy="704835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92080" y="3934287"/>
            <a:ext cx="0" cy="880186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 rot="20407982">
            <a:off x="7644936" y="4209485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116632"/>
            <a:ext cx="9433048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/>
              <a:t>Newton’s </a:t>
            </a:r>
            <a:r>
              <a:rPr lang="en-US" sz="4000" dirty="0" smtClean="0"/>
              <a:t>2</a:t>
            </a:r>
            <a:r>
              <a:rPr lang="en-US" sz="4000" baseline="30000" dirty="0" smtClean="0"/>
              <a:t>nd</a:t>
            </a:r>
            <a:r>
              <a:rPr lang="en-US" sz="4000" dirty="0" smtClean="0"/>
              <a:t> Law of Motion (Dynamics)</a:t>
            </a:r>
            <a:endParaRPr lang="en-US" sz="4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8359" y="764705"/>
            <a:ext cx="8950145" cy="165618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The </a:t>
            </a:r>
            <a:r>
              <a:rPr lang="en-CA" b="1" dirty="0" smtClean="0">
                <a:latin typeface="Calibri"/>
              </a:rPr>
              <a:t>change</a:t>
            </a:r>
            <a:r>
              <a:rPr lang="en-CA" dirty="0" smtClean="0">
                <a:latin typeface="Calibri"/>
              </a:rPr>
              <a:t> in motion of an object is: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in the direction of the net force; 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proportional to the magnitude of the net force;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dirty="0" smtClean="0">
                <a:latin typeface="Calibri"/>
              </a:rPr>
              <a:t>inversely proportional to the mass of the object.</a:t>
            </a: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491880" y="3717032"/>
                <a:ext cx="1498744" cy="1007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280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en-CA" sz="28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CA" sz="28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en-CA" sz="2800" b="0" i="1" smtClean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CA" sz="2800" b="0" i="1" smtClean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lang="en-CA" sz="28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717032"/>
                <a:ext cx="1498744" cy="100764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0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Generic</Template>
  <TotalTime>6924</TotalTime>
  <Words>2794</Words>
  <Application>Microsoft Office PowerPoint</Application>
  <PresentationFormat>On-screen Show (4:3)</PresentationFormat>
  <Paragraphs>430</Paragraphs>
  <Slides>56</Slides>
  <Notes>20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Generic</vt:lpstr>
      <vt:lpstr>Custom Design</vt:lpstr>
      <vt:lpstr>Motion, Gravity, and Conservation Laws</vt:lpstr>
      <vt:lpstr>Motion, Gravity, and Conservation Laws</vt:lpstr>
      <vt:lpstr>Newton’s 1st Law of Motion (Inertia)</vt:lpstr>
      <vt:lpstr>Newton’s 1st Law of Motion (Inertia)</vt:lpstr>
      <vt:lpstr>Newton’s 1st Law of Motion (Inertia)</vt:lpstr>
      <vt:lpstr>Newton’s 2nd Law of Motion (Dynamics)</vt:lpstr>
      <vt:lpstr>Newton’s 2nd Law of Motion (Dynamics)</vt:lpstr>
      <vt:lpstr>Newton’s 2nd Law of Motion (Dynamics)</vt:lpstr>
      <vt:lpstr>Newton’s 2nd Law of Motion (Dynamics)</vt:lpstr>
      <vt:lpstr>Newton’s 2nd Law of Motion (Dynamics)</vt:lpstr>
      <vt:lpstr>Mass vs. Weight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rjepp</dc:creator>
  <cp:lastModifiedBy>rjepp</cp:lastModifiedBy>
  <cp:revision>333</cp:revision>
  <cp:lastPrinted>2014-05-26T15:54:02Z</cp:lastPrinted>
  <dcterms:created xsi:type="dcterms:W3CDTF">2011-01-04T19:26:28Z</dcterms:created>
  <dcterms:modified xsi:type="dcterms:W3CDTF">2014-05-26T22:11:23Z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  <property fmtid="{D5CDD505-2E9C-101B-9397-08002B2CF9AE}" pid="3" name="LCID">
    <vt:i4>1033</vt:i4>
  </property>
</Properties>
</file>